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3" r:id="rId4"/>
    <p:sldId id="326" r:id="rId5"/>
    <p:sldId id="281" r:id="rId6"/>
    <p:sldId id="282" r:id="rId7"/>
    <p:sldId id="283" r:id="rId8"/>
    <p:sldId id="351" r:id="rId9"/>
    <p:sldId id="284" r:id="rId10"/>
    <p:sldId id="285" r:id="rId11"/>
    <p:sldId id="286" r:id="rId12"/>
    <p:sldId id="296" r:id="rId13"/>
    <p:sldId id="287" r:id="rId14"/>
    <p:sldId id="289" r:id="rId15"/>
    <p:sldId id="290" r:id="rId16"/>
    <p:sldId id="291" r:id="rId17"/>
    <p:sldId id="292" r:id="rId18"/>
    <p:sldId id="294" r:id="rId19"/>
    <p:sldId id="293" r:id="rId20"/>
    <p:sldId id="295" r:id="rId21"/>
    <p:sldId id="297" r:id="rId22"/>
    <p:sldId id="354" r:id="rId23"/>
    <p:sldId id="355" r:id="rId24"/>
    <p:sldId id="306" r:id="rId25"/>
    <p:sldId id="356" r:id="rId26"/>
    <p:sldId id="307" r:id="rId27"/>
    <p:sldId id="309" r:id="rId28"/>
    <p:sldId id="316" r:id="rId29"/>
    <p:sldId id="317" r:id="rId30"/>
    <p:sldId id="310" r:id="rId31"/>
    <p:sldId id="361" r:id="rId32"/>
    <p:sldId id="357" r:id="rId33"/>
    <p:sldId id="359" r:id="rId34"/>
    <p:sldId id="360" r:id="rId35"/>
    <p:sldId id="311" r:id="rId36"/>
    <p:sldId id="313" r:id="rId37"/>
    <p:sldId id="314" r:id="rId38"/>
    <p:sldId id="352" r:id="rId39"/>
    <p:sldId id="331" r:id="rId40"/>
    <p:sldId id="315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270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106A0-40D3-4261-9BDC-D12303D56899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D3AAA7-0837-42AF-B120-A2155BE25FE3}">
      <dgm:prSet phldrT="[文本]" custT="1"/>
      <dgm:spPr/>
      <dgm:t>
        <a:bodyPr/>
        <a:lstStyle/>
        <a:p>
          <a:r>
            <a:rPr lang="zh-CN" altLang="en-US" sz="1800" dirty="0" smtClean="0"/>
            <a:t>前端传入新闻</a:t>
          </a:r>
          <a:endParaRPr lang="zh-CN" altLang="en-US" sz="1800" dirty="0"/>
        </a:p>
      </dgm:t>
    </dgm:pt>
    <dgm:pt modelId="{7E4DEB25-006F-44AA-8ECD-F816B2383F3D}" type="parTrans" cxnId="{D9BA91C1-8803-4B34-8B90-3E842FD4701D}">
      <dgm:prSet/>
      <dgm:spPr/>
      <dgm:t>
        <a:bodyPr/>
        <a:lstStyle/>
        <a:p>
          <a:endParaRPr lang="zh-CN" altLang="en-US" sz="1600"/>
        </a:p>
      </dgm:t>
    </dgm:pt>
    <dgm:pt modelId="{B07359DF-1739-47F1-B11F-E153523B26CE}" type="sibTrans" cxnId="{D9BA91C1-8803-4B34-8B90-3E842FD4701D}">
      <dgm:prSet custT="1"/>
      <dgm:spPr/>
      <dgm:t>
        <a:bodyPr/>
        <a:lstStyle/>
        <a:p>
          <a:endParaRPr lang="zh-CN" altLang="en-US" sz="1600"/>
        </a:p>
      </dgm:t>
    </dgm:pt>
    <dgm:pt modelId="{6FCB257E-2BEE-4144-8E7B-0ECE816C5D1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800" dirty="0" smtClean="0"/>
            <a:t>通过</a:t>
          </a:r>
          <a:r>
            <a:rPr lang="en-US" altLang="zh-CN" sz="1800" dirty="0" smtClean="0"/>
            <a:t>CNN</a:t>
          </a:r>
          <a:r>
            <a:rPr lang="zh-CN" altLang="en-US" sz="1800" dirty="0" smtClean="0"/>
            <a:t>分类进行文本分类</a:t>
          </a:r>
          <a:endParaRPr lang="zh-CN" altLang="en-US" sz="1800" dirty="0"/>
        </a:p>
      </dgm:t>
    </dgm:pt>
    <dgm:pt modelId="{817A7553-ABC7-4709-8ED5-AF312925D774}" type="parTrans" cxnId="{82702744-4E96-4B83-8C6C-845A3F8353F4}">
      <dgm:prSet/>
      <dgm:spPr/>
      <dgm:t>
        <a:bodyPr/>
        <a:lstStyle/>
        <a:p>
          <a:endParaRPr lang="zh-CN" altLang="en-US" sz="1600"/>
        </a:p>
      </dgm:t>
    </dgm:pt>
    <dgm:pt modelId="{092EAA49-F1B7-4ACC-8400-E888932026A0}" type="sibTrans" cxnId="{82702744-4E96-4B83-8C6C-845A3F8353F4}">
      <dgm:prSet custT="1"/>
      <dgm:spPr/>
      <dgm:t>
        <a:bodyPr/>
        <a:lstStyle/>
        <a:p>
          <a:endParaRPr lang="zh-CN" altLang="en-US" sz="1600"/>
        </a:p>
      </dgm:t>
    </dgm:pt>
    <dgm:pt modelId="{6626ABEC-C65B-4CE2-ABF5-70CEC80E3DAA}">
      <dgm:prSet phldrT="[文本]" custT="1"/>
      <dgm:spPr/>
      <dgm:t>
        <a:bodyPr/>
        <a:lstStyle/>
        <a:p>
          <a:r>
            <a:rPr lang="zh-CN" altLang="en-US" sz="2000" dirty="0" smtClean="0"/>
            <a:t>根据分类设定初始时效</a:t>
          </a:r>
          <a:endParaRPr lang="zh-CN" altLang="en-US" sz="2000" dirty="0"/>
        </a:p>
      </dgm:t>
    </dgm:pt>
    <dgm:pt modelId="{267074A4-5B30-420F-9DBA-B09BF5045B0E}" type="parTrans" cxnId="{3BB89B9D-B4C1-4383-B5D3-C9C5452B3426}">
      <dgm:prSet/>
      <dgm:spPr/>
      <dgm:t>
        <a:bodyPr/>
        <a:lstStyle/>
        <a:p>
          <a:endParaRPr lang="zh-CN" altLang="en-US" sz="1600"/>
        </a:p>
      </dgm:t>
    </dgm:pt>
    <dgm:pt modelId="{8FE6164C-9F3B-4262-ABDB-60CE75E4A282}" type="sibTrans" cxnId="{3BB89B9D-B4C1-4383-B5D3-C9C5452B3426}">
      <dgm:prSet custT="1"/>
      <dgm:spPr/>
      <dgm:t>
        <a:bodyPr/>
        <a:lstStyle/>
        <a:p>
          <a:endParaRPr lang="zh-CN" altLang="en-US" sz="1600"/>
        </a:p>
      </dgm:t>
    </dgm:pt>
    <dgm:pt modelId="{68138DE8-AAC5-4A65-883D-BE0E61F39261}">
      <dgm:prSet phldrT="[文本]" custT="1"/>
      <dgm:spPr/>
      <dgm:t>
        <a:bodyPr/>
        <a:lstStyle/>
        <a:p>
          <a:r>
            <a:rPr lang="zh-CN" altLang="en-US" sz="2000" dirty="0" smtClean="0"/>
            <a:t>相关内容进行话题归类相应调整</a:t>
          </a:r>
          <a:endParaRPr lang="zh-CN" altLang="en-US" sz="2000" dirty="0"/>
        </a:p>
      </dgm:t>
    </dgm:pt>
    <dgm:pt modelId="{3B4E4253-75CB-441C-BD37-7A6F09EA2E09}" type="par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6ACAA120-CBC3-4085-A0E1-975A71523584}" type="sib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2E2F22EC-442A-4487-9200-9B0E1FFDE089}">
      <dgm:prSet phldrT="[文本]" custT="1"/>
      <dgm:spPr/>
      <dgm:t>
        <a:bodyPr/>
        <a:lstStyle/>
        <a:p>
          <a:r>
            <a:rPr lang="zh-CN" altLang="en-US" sz="2000" dirty="0" smtClean="0"/>
            <a:t>提取内容中时间信息对时效性调整</a:t>
          </a:r>
          <a:endParaRPr lang="zh-CN" altLang="en-US" sz="2000" dirty="0"/>
        </a:p>
      </dgm:t>
    </dgm:pt>
    <dgm:pt modelId="{3F3C480A-BF12-4E9C-8288-516512418A18}" type="parTrans" cxnId="{969037C8-0B96-45A1-851C-83B23B46A4F8}">
      <dgm:prSet/>
      <dgm:spPr/>
      <dgm:t>
        <a:bodyPr/>
        <a:lstStyle/>
        <a:p>
          <a:endParaRPr lang="zh-CN" altLang="en-US" sz="1600"/>
        </a:p>
      </dgm:t>
    </dgm:pt>
    <dgm:pt modelId="{8864E798-9FEE-4A95-BB9B-514404802815}" type="sibTrans" cxnId="{969037C8-0B96-45A1-851C-83B23B46A4F8}">
      <dgm:prSet custT="1"/>
      <dgm:spPr/>
      <dgm:t>
        <a:bodyPr/>
        <a:lstStyle/>
        <a:p>
          <a:endParaRPr lang="zh-CN" altLang="en-US" sz="1600"/>
        </a:p>
      </dgm:t>
    </dgm:pt>
    <dgm:pt modelId="{EBEE6913-B73B-4CE8-82D2-65A6E59C635D}">
      <dgm:prSet phldrT="[文本]"/>
      <dgm:spPr/>
      <dgm:t>
        <a:bodyPr/>
        <a:lstStyle/>
        <a:p>
          <a:r>
            <a:rPr lang="zh-CN" altLang="en-US" dirty="0" smtClean="0"/>
            <a:t>根据</a:t>
          </a:r>
          <a:r>
            <a:rPr lang="en-US" altLang="zh-CN" dirty="0" smtClean="0"/>
            <a:t>CTR</a:t>
          </a:r>
          <a:r>
            <a:rPr lang="zh-CN" altLang="en-US" dirty="0" smtClean="0"/>
            <a:t>对文章时效性进行调整</a:t>
          </a:r>
          <a:endParaRPr lang="zh-CN" altLang="en-US" dirty="0"/>
        </a:p>
      </dgm:t>
    </dgm:pt>
    <dgm:pt modelId="{4B25ADC6-4CC1-450B-9878-8653ABB00AA6}" type="par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8910FE2F-42AE-4352-8795-95AFACD2FBD3}" type="sib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6A1BD271-950B-497C-A2BB-9CD9ED93B993}">
      <dgm:prSet custT="1"/>
      <dgm:spPr/>
      <dgm:t>
        <a:bodyPr/>
        <a:lstStyle/>
        <a:p>
          <a:r>
            <a:rPr lang="zh-CN" altLang="en-US" sz="2400" dirty="0" smtClean="0"/>
            <a:t>结果展示</a:t>
          </a:r>
          <a:endParaRPr lang="zh-CN" altLang="en-US" sz="2400" dirty="0"/>
        </a:p>
      </dgm:t>
    </dgm:pt>
    <dgm:pt modelId="{7F7BC5C1-9AE2-401E-9278-F178FB07684D}" type="par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FA2452E9-2A64-444D-9DD9-ADC1BA3FB655}" type="sib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D79F641A-5080-4791-9D3B-8BD4FD7D9C13}" type="pres">
      <dgm:prSet presAssocID="{C0C106A0-40D3-4261-9BDC-D12303D5689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1BC062-2593-4C60-83AA-DD60F3E8CF57}" type="pres">
      <dgm:prSet presAssocID="{DFD3AAA7-0837-42AF-B120-A2155BE25FE3}" presName="node" presStyleLbl="node1" presStyleIdx="0" presStyleCnt="7" custLinFactNeighborY="-6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4B66BE-FF0C-4212-B7C8-A05EA1E47279}" type="pres">
      <dgm:prSet presAssocID="{B07359DF-1739-47F1-B11F-E153523B26C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6AEE032B-9540-408B-8449-AFF554307096}" type="pres">
      <dgm:prSet presAssocID="{B07359DF-1739-47F1-B11F-E153523B26CE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1AE79215-D7A7-44BB-A82A-837A97AE192E}" type="pres">
      <dgm:prSet presAssocID="{6FCB257E-2BEE-4144-8E7B-0ECE816C5D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2E33-72F5-4102-9E88-A8D25CA20545}" type="pres">
      <dgm:prSet presAssocID="{092EAA49-F1B7-4ACC-8400-E888932026A0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0EC2FE77-553F-477D-B2F3-24172696B84C}" type="pres">
      <dgm:prSet presAssocID="{092EAA49-F1B7-4ACC-8400-E888932026A0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9C2BCDFB-EB49-4D43-9700-EC9CE0309D5C}" type="pres">
      <dgm:prSet presAssocID="{6626ABEC-C65B-4CE2-ABF5-70CEC80E3DA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C0D0FB-C2E4-497A-9D79-F6580ADC211F}" type="pres">
      <dgm:prSet presAssocID="{8FE6164C-9F3B-4262-ABDB-60CE75E4A282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5B6476F2-3859-4450-BC8F-08AFDD666983}" type="pres">
      <dgm:prSet presAssocID="{8FE6164C-9F3B-4262-ABDB-60CE75E4A282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AD852B6A-E724-43DB-A3C7-7299B6BA5B7D}" type="pres">
      <dgm:prSet presAssocID="{2E2F22EC-442A-4487-9200-9B0E1FFDE089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B3391B-CC20-43B7-80F3-0D78046C06CF}" type="pres">
      <dgm:prSet presAssocID="{8864E798-9FEE-4A95-BB9B-514404802815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1F366FFC-3416-420C-A9E3-E5EE7FB8497C}" type="pres">
      <dgm:prSet presAssocID="{8864E798-9FEE-4A95-BB9B-514404802815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60A7FCC4-CBC0-464D-A917-209AEF4BC881}" type="pres">
      <dgm:prSet presAssocID="{68138DE8-AAC5-4A65-883D-BE0E61F3926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5DFD2-CCA5-49FF-A478-9F634C53D240}" type="pres">
      <dgm:prSet presAssocID="{6ACAA120-CBC3-4085-A0E1-975A71523584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9217FB12-0060-47C7-810E-32ECD207F2C8}" type="pres">
      <dgm:prSet presAssocID="{6ACAA120-CBC3-4085-A0E1-975A71523584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8F091266-8C93-40D9-9E93-35868D04CDA1}" type="pres">
      <dgm:prSet presAssocID="{EBEE6913-B73B-4CE8-82D2-65A6E59C635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86BAB2-3AFA-4FC3-8D1D-3BB20C53BD18}" type="pres">
      <dgm:prSet presAssocID="{8910FE2F-42AE-4352-8795-95AFACD2FBD3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39F846F0-EBF6-411B-9E5A-1D9ECE972DFC}" type="pres">
      <dgm:prSet presAssocID="{8910FE2F-42AE-4352-8795-95AFACD2FBD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D3ADEC0E-1CAF-43D0-A0EB-B0F255A6787A}" type="pres">
      <dgm:prSet presAssocID="{6A1BD271-950B-497C-A2BB-9CD9ED93B9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446F445-5AD6-410C-B575-E0782E9D0F83}" type="presOf" srcId="{6FCB257E-2BEE-4144-8E7B-0ECE816C5D1B}" destId="{1AE79215-D7A7-44BB-A82A-837A97AE192E}" srcOrd="0" destOrd="0" presId="urn:microsoft.com/office/officeart/2005/8/layout/process1"/>
    <dgm:cxn modelId="{9248CD70-1A29-46DF-8145-8F42045F6AAC}" type="presOf" srcId="{68138DE8-AAC5-4A65-883D-BE0E61F39261}" destId="{60A7FCC4-CBC0-464D-A917-209AEF4BC881}" srcOrd="0" destOrd="0" presId="urn:microsoft.com/office/officeart/2005/8/layout/process1"/>
    <dgm:cxn modelId="{3BB89B9D-B4C1-4383-B5D3-C9C5452B3426}" srcId="{C0C106A0-40D3-4261-9BDC-D12303D56899}" destId="{6626ABEC-C65B-4CE2-ABF5-70CEC80E3DAA}" srcOrd="2" destOrd="0" parTransId="{267074A4-5B30-420F-9DBA-B09BF5045B0E}" sibTransId="{8FE6164C-9F3B-4262-ABDB-60CE75E4A282}"/>
    <dgm:cxn modelId="{FB383721-44BB-4F72-BB64-A1D9552BE7EA}" type="presOf" srcId="{8864E798-9FEE-4A95-BB9B-514404802815}" destId="{1F366FFC-3416-420C-A9E3-E5EE7FB8497C}" srcOrd="1" destOrd="0" presId="urn:microsoft.com/office/officeart/2005/8/layout/process1"/>
    <dgm:cxn modelId="{059304F8-A53D-4C8C-B7B8-E45676A0A1A0}" type="presOf" srcId="{2E2F22EC-442A-4487-9200-9B0E1FFDE089}" destId="{AD852B6A-E724-43DB-A3C7-7299B6BA5B7D}" srcOrd="0" destOrd="0" presId="urn:microsoft.com/office/officeart/2005/8/layout/process1"/>
    <dgm:cxn modelId="{CFE64AB9-D3F6-4B21-A574-732FF27BF69D}" type="presOf" srcId="{6ACAA120-CBC3-4085-A0E1-975A71523584}" destId="{9217FB12-0060-47C7-810E-32ECD207F2C8}" srcOrd="1" destOrd="0" presId="urn:microsoft.com/office/officeart/2005/8/layout/process1"/>
    <dgm:cxn modelId="{CB7118DF-8BAC-4DF2-86C3-2202FBD24D6A}" type="presOf" srcId="{8FE6164C-9F3B-4262-ABDB-60CE75E4A282}" destId="{5B6476F2-3859-4450-BC8F-08AFDD666983}" srcOrd="1" destOrd="0" presId="urn:microsoft.com/office/officeart/2005/8/layout/process1"/>
    <dgm:cxn modelId="{BB42711C-5B99-4C8C-9951-5EFD8795F6EA}" type="presOf" srcId="{8910FE2F-42AE-4352-8795-95AFACD2FBD3}" destId="{3586BAB2-3AFA-4FC3-8D1D-3BB20C53BD18}" srcOrd="0" destOrd="0" presId="urn:microsoft.com/office/officeart/2005/8/layout/process1"/>
    <dgm:cxn modelId="{F51F5A67-053F-4BE3-8774-05C674F41755}" type="presOf" srcId="{6626ABEC-C65B-4CE2-ABF5-70CEC80E3DAA}" destId="{9C2BCDFB-EB49-4D43-9700-EC9CE0309D5C}" srcOrd="0" destOrd="0" presId="urn:microsoft.com/office/officeart/2005/8/layout/process1"/>
    <dgm:cxn modelId="{8DE7BF3C-B7DA-4351-8FA2-145979A788D9}" srcId="{C0C106A0-40D3-4261-9BDC-D12303D56899}" destId="{68138DE8-AAC5-4A65-883D-BE0E61F39261}" srcOrd="4" destOrd="0" parTransId="{3B4E4253-75CB-441C-BD37-7A6F09EA2E09}" sibTransId="{6ACAA120-CBC3-4085-A0E1-975A71523584}"/>
    <dgm:cxn modelId="{A03F0009-0351-42F0-BB1B-DABBD20DC24D}" type="presOf" srcId="{6A1BD271-950B-497C-A2BB-9CD9ED93B993}" destId="{D3ADEC0E-1CAF-43D0-A0EB-B0F255A6787A}" srcOrd="0" destOrd="0" presId="urn:microsoft.com/office/officeart/2005/8/layout/process1"/>
    <dgm:cxn modelId="{82702744-4E96-4B83-8C6C-845A3F8353F4}" srcId="{C0C106A0-40D3-4261-9BDC-D12303D56899}" destId="{6FCB257E-2BEE-4144-8E7B-0ECE816C5D1B}" srcOrd="1" destOrd="0" parTransId="{817A7553-ABC7-4709-8ED5-AF312925D774}" sibTransId="{092EAA49-F1B7-4ACC-8400-E888932026A0}"/>
    <dgm:cxn modelId="{C5331389-CA1C-44D8-A6CC-9CF3A59E954D}" type="presOf" srcId="{8864E798-9FEE-4A95-BB9B-514404802815}" destId="{9DB3391B-CC20-43B7-80F3-0D78046C06CF}" srcOrd="0" destOrd="0" presId="urn:microsoft.com/office/officeart/2005/8/layout/process1"/>
    <dgm:cxn modelId="{C3D5DC47-B724-4C9F-8767-522186FAF0DB}" type="presOf" srcId="{EBEE6913-B73B-4CE8-82D2-65A6E59C635D}" destId="{8F091266-8C93-40D9-9E93-35868D04CDA1}" srcOrd="0" destOrd="0" presId="urn:microsoft.com/office/officeart/2005/8/layout/process1"/>
    <dgm:cxn modelId="{193CD455-D263-465F-9414-BFD7A1ADA67D}" srcId="{C0C106A0-40D3-4261-9BDC-D12303D56899}" destId="{EBEE6913-B73B-4CE8-82D2-65A6E59C635D}" srcOrd="5" destOrd="0" parTransId="{4B25ADC6-4CC1-450B-9878-8653ABB00AA6}" sibTransId="{8910FE2F-42AE-4352-8795-95AFACD2FBD3}"/>
    <dgm:cxn modelId="{58EA7044-69C4-4E0E-93F0-D01B97ADBE5E}" type="presOf" srcId="{B07359DF-1739-47F1-B11F-E153523B26CE}" destId="{624B66BE-FF0C-4212-B7C8-A05EA1E47279}" srcOrd="0" destOrd="0" presId="urn:microsoft.com/office/officeart/2005/8/layout/process1"/>
    <dgm:cxn modelId="{D7993254-5256-49A7-A6E3-6440A7F3683D}" type="presOf" srcId="{B07359DF-1739-47F1-B11F-E153523B26CE}" destId="{6AEE032B-9540-408B-8449-AFF554307096}" srcOrd="1" destOrd="0" presId="urn:microsoft.com/office/officeart/2005/8/layout/process1"/>
    <dgm:cxn modelId="{829296EF-CB0D-4347-A108-FB690E658274}" type="presOf" srcId="{8910FE2F-42AE-4352-8795-95AFACD2FBD3}" destId="{39F846F0-EBF6-411B-9E5A-1D9ECE972DFC}" srcOrd="1" destOrd="0" presId="urn:microsoft.com/office/officeart/2005/8/layout/process1"/>
    <dgm:cxn modelId="{D9BA91C1-8803-4B34-8B90-3E842FD4701D}" srcId="{C0C106A0-40D3-4261-9BDC-D12303D56899}" destId="{DFD3AAA7-0837-42AF-B120-A2155BE25FE3}" srcOrd="0" destOrd="0" parTransId="{7E4DEB25-006F-44AA-8ECD-F816B2383F3D}" sibTransId="{B07359DF-1739-47F1-B11F-E153523B26CE}"/>
    <dgm:cxn modelId="{6D33E9F4-9D89-4A38-BC32-20E87789432D}" srcId="{C0C106A0-40D3-4261-9BDC-D12303D56899}" destId="{6A1BD271-950B-497C-A2BB-9CD9ED93B993}" srcOrd="6" destOrd="0" parTransId="{7F7BC5C1-9AE2-401E-9278-F178FB07684D}" sibTransId="{FA2452E9-2A64-444D-9DD9-ADC1BA3FB655}"/>
    <dgm:cxn modelId="{969037C8-0B96-45A1-851C-83B23B46A4F8}" srcId="{C0C106A0-40D3-4261-9BDC-D12303D56899}" destId="{2E2F22EC-442A-4487-9200-9B0E1FFDE089}" srcOrd="3" destOrd="0" parTransId="{3F3C480A-BF12-4E9C-8288-516512418A18}" sibTransId="{8864E798-9FEE-4A95-BB9B-514404802815}"/>
    <dgm:cxn modelId="{A76B88AE-E3D8-4FF0-9235-EB8456C0F412}" type="presOf" srcId="{8FE6164C-9F3B-4262-ABDB-60CE75E4A282}" destId="{86C0D0FB-C2E4-497A-9D79-F6580ADC211F}" srcOrd="0" destOrd="0" presId="urn:microsoft.com/office/officeart/2005/8/layout/process1"/>
    <dgm:cxn modelId="{4792B0D5-0C09-4655-AD07-00B7D3D54506}" type="presOf" srcId="{C0C106A0-40D3-4261-9BDC-D12303D56899}" destId="{D79F641A-5080-4791-9D3B-8BD4FD7D9C13}" srcOrd="0" destOrd="0" presId="urn:microsoft.com/office/officeart/2005/8/layout/process1"/>
    <dgm:cxn modelId="{711663B6-AD9D-4329-B07D-6AE522A12DC5}" type="presOf" srcId="{6ACAA120-CBC3-4085-A0E1-975A71523584}" destId="{31E5DFD2-CCA5-49FF-A478-9F634C53D240}" srcOrd="0" destOrd="0" presId="urn:microsoft.com/office/officeart/2005/8/layout/process1"/>
    <dgm:cxn modelId="{23096EE6-421D-4ABF-A803-6B3905CAC59B}" type="presOf" srcId="{092EAA49-F1B7-4ACC-8400-E888932026A0}" destId="{0EC2FE77-553F-477D-B2F3-24172696B84C}" srcOrd="1" destOrd="0" presId="urn:microsoft.com/office/officeart/2005/8/layout/process1"/>
    <dgm:cxn modelId="{810CC83C-2F08-49E2-AB79-DB7FAB486C38}" type="presOf" srcId="{092EAA49-F1B7-4ACC-8400-E888932026A0}" destId="{17472E33-72F5-4102-9E88-A8D25CA20545}" srcOrd="0" destOrd="0" presId="urn:microsoft.com/office/officeart/2005/8/layout/process1"/>
    <dgm:cxn modelId="{F95325FD-21E5-4191-B58E-A3D1CC26C1A7}" type="presOf" srcId="{DFD3AAA7-0837-42AF-B120-A2155BE25FE3}" destId="{BB1BC062-2593-4C60-83AA-DD60F3E8CF57}" srcOrd="0" destOrd="0" presId="urn:microsoft.com/office/officeart/2005/8/layout/process1"/>
    <dgm:cxn modelId="{457FD62F-37F1-4678-AD25-941F6D427B0E}" type="presParOf" srcId="{D79F641A-5080-4791-9D3B-8BD4FD7D9C13}" destId="{BB1BC062-2593-4C60-83AA-DD60F3E8CF57}" srcOrd="0" destOrd="0" presId="urn:microsoft.com/office/officeart/2005/8/layout/process1"/>
    <dgm:cxn modelId="{068DE05E-C35F-4D32-8840-0DC237796D74}" type="presParOf" srcId="{D79F641A-5080-4791-9D3B-8BD4FD7D9C13}" destId="{624B66BE-FF0C-4212-B7C8-A05EA1E47279}" srcOrd="1" destOrd="0" presId="urn:microsoft.com/office/officeart/2005/8/layout/process1"/>
    <dgm:cxn modelId="{293D86D4-DAB1-483A-8405-A664041A0545}" type="presParOf" srcId="{624B66BE-FF0C-4212-B7C8-A05EA1E47279}" destId="{6AEE032B-9540-408B-8449-AFF554307096}" srcOrd="0" destOrd="0" presId="urn:microsoft.com/office/officeart/2005/8/layout/process1"/>
    <dgm:cxn modelId="{A0B6144F-46D5-4467-B038-5302AE546DE4}" type="presParOf" srcId="{D79F641A-5080-4791-9D3B-8BD4FD7D9C13}" destId="{1AE79215-D7A7-44BB-A82A-837A97AE192E}" srcOrd="2" destOrd="0" presId="urn:microsoft.com/office/officeart/2005/8/layout/process1"/>
    <dgm:cxn modelId="{D51CAB4A-FFC9-4931-A256-E078E26EE4DD}" type="presParOf" srcId="{D79F641A-5080-4791-9D3B-8BD4FD7D9C13}" destId="{17472E33-72F5-4102-9E88-A8D25CA20545}" srcOrd="3" destOrd="0" presId="urn:microsoft.com/office/officeart/2005/8/layout/process1"/>
    <dgm:cxn modelId="{35B8C8BA-8DE2-4C45-A532-D84FC24B0259}" type="presParOf" srcId="{17472E33-72F5-4102-9E88-A8D25CA20545}" destId="{0EC2FE77-553F-477D-B2F3-24172696B84C}" srcOrd="0" destOrd="0" presId="urn:microsoft.com/office/officeart/2005/8/layout/process1"/>
    <dgm:cxn modelId="{418A0314-E040-4BED-8739-38ADEF821F92}" type="presParOf" srcId="{D79F641A-5080-4791-9D3B-8BD4FD7D9C13}" destId="{9C2BCDFB-EB49-4D43-9700-EC9CE0309D5C}" srcOrd="4" destOrd="0" presId="urn:microsoft.com/office/officeart/2005/8/layout/process1"/>
    <dgm:cxn modelId="{325DCBC0-471D-40DA-BD04-4F10406A2601}" type="presParOf" srcId="{D79F641A-5080-4791-9D3B-8BD4FD7D9C13}" destId="{86C0D0FB-C2E4-497A-9D79-F6580ADC211F}" srcOrd="5" destOrd="0" presId="urn:microsoft.com/office/officeart/2005/8/layout/process1"/>
    <dgm:cxn modelId="{1EEB767F-60B8-47FA-9087-12D2F6ECD149}" type="presParOf" srcId="{86C0D0FB-C2E4-497A-9D79-F6580ADC211F}" destId="{5B6476F2-3859-4450-BC8F-08AFDD666983}" srcOrd="0" destOrd="0" presId="urn:microsoft.com/office/officeart/2005/8/layout/process1"/>
    <dgm:cxn modelId="{3E9C0F2F-A978-4C24-95BB-321D90CA36B8}" type="presParOf" srcId="{D79F641A-5080-4791-9D3B-8BD4FD7D9C13}" destId="{AD852B6A-E724-43DB-A3C7-7299B6BA5B7D}" srcOrd="6" destOrd="0" presId="urn:microsoft.com/office/officeart/2005/8/layout/process1"/>
    <dgm:cxn modelId="{6B337A4A-86D2-444B-B10F-736C28A703A0}" type="presParOf" srcId="{D79F641A-5080-4791-9D3B-8BD4FD7D9C13}" destId="{9DB3391B-CC20-43B7-80F3-0D78046C06CF}" srcOrd="7" destOrd="0" presId="urn:microsoft.com/office/officeart/2005/8/layout/process1"/>
    <dgm:cxn modelId="{802B5936-E304-472A-9688-5A40AF1334B6}" type="presParOf" srcId="{9DB3391B-CC20-43B7-80F3-0D78046C06CF}" destId="{1F366FFC-3416-420C-A9E3-E5EE7FB8497C}" srcOrd="0" destOrd="0" presId="urn:microsoft.com/office/officeart/2005/8/layout/process1"/>
    <dgm:cxn modelId="{A6115613-92F8-4FE1-820A-AB4BC58A2362}" type="presParOf" srcId="{D79F641A-5080-4791-9D3B-8BD4FD7D9C13}" destId="{60A7FCC4-CBC0-464D-A917-209AEF4BC881}" srcOrd="8" destOrd="0" presId="urn:microsoft.com/office/officeart/2005/8/layout/process1"/>
    <dgm:cxn modelId="{C4C969AC-E7D4-401E-BD9C-493B37B3F4E1}" type="presParOf" srcId="{D79F641A-5080-4791-9D3B-8BD4FD7D9C13}" destId="{31E5DFD2-CCA5-49FF-A478-9F634C53D240}" srcOrd="9" destOrd="0" presId="urn:microsoft.com/office/officeart/2005/8/layout/process1"/>
    <dgm:cxn modelId="{B4D4BBB8-94B4-435E-B6FA-5A7EE9B806DA}" type="presParOf" srcId="{31E5DFD2-CCA5-49FF-A478-9F634C53D240}" destId="{9217FB12-0060-47C7-810E-32ECD207F2C8}" srcOrd="0" destOrd="0" presId="urn:microsoft.com/office/officeart/2005/8/layout/process1"/>
    <dgm:cxn modelId="{BBA4FB69-8857-4388-860C-7B16437569AE}" type="presParOf" srcId="{D79F641A-5080-4791-9D3B-8BD4FD7D9C13}" destId="{8F091266-8C93-40D9-9E93-35868D04CDA1}" srcOrd="10" destOrd="0" presId="urn:microsoft.com/office/officeart/2005/8/layout/process1"/>
    <dgm:cxn modelId="{66A7C25B-3BF4-491F-BCBE-61CCCC19DADF}" type="presParOf" srcId="{D79F641A-5080-4791-9D3B-8BD4FD7D9C13}" destId="{3586BAB2-3AFA-4FC3-8D1D-3BB20C53BD18}" srcOrd="11" destOrd="0" presId="urn:microsoft.com/office/officeart/2005/8/layout/process1"/>
    <dgm:cxn modelId="{8DC7FADC-324B-46C9-8853-E76B38FCFCD6}" type="presParOf" srcId="{3586BAB2-3AFA-4FC3-8D1D-3BB20C53BD18}" destId="{39F846F0-EBF6-411B-9E5A-1D9ECE972DFC}" srcOrd="0" destOrd="0" presId="urn:microsoft.com/office/officeart/2005/8/layout/process1"/>
    <dgm:cxn modelId="{A94F2036-E84F-4809-95F7-EAA56A0933FD}" type="presParOf" srcId="{D79F641A-5080-4791-9D3B-8BD4FD7D9C13}" destId="{D3ADEC0E-1CAF-43D0-A0EB-B0F255A6787A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106A0-40D3-4261-9BDC-D12303D56899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D3AAA7-0837-42AF-B120-A2155BE25FE3}">
      <dgm:prSet phldrT="[文本]" custT="1"/>
      <dgm:spPr/>
      <dgm:t>
        <a:bodyPr/>
        <a:lstStyle/>
        <a:p>
          <a:r>
            <a:rPr lang="zh-CN" altLang="en-US" sz="1800" dirty="0" smtClean="0"/>
            <a:t>前端传入新闻</a:t>
          </a:r>
          <a:endParaRPr lang="zh-CN" altLang="en-US" sz="1800" dirty="0"/>
        </a:p>
      </dgm:t>
    </dgm:pt>
    <dgm:pt modelId="{7E4DEB25-006F-44AA-8ECD-F816B2383F3D}" type="parTrans" cxnId="{D9BA91C1-8803-4B34-8B90-3E842FD4701D}">
      <dgm:prSet/>
      <dgm:spPr/>
      <dgm:t>
        <a:bodyPr/>
        <a:lstStyle/>
        <a:p>
          <a:endParaRPr lang="zh-CN" altLang="en-US" sz="1600"/>
        </a:p>
      </dgm:t>
    </dgm:pt>
    <dgm:pt modelId="{B07359DF-1739-47F1-B11F-E153523B26CE}" type="sibTrans" cxnId="{D9BA91C1-8803-4B34-8B90-3E842FD4701D}">
      <dgm:prSet custT="1"/>
      <dgm:spPr/>
      <dgm:t>
        <a:bodyPr/>
        <a:lstStyle/>
        <a:p>
          <a:endParaRPr lang="zh-CN" altLang="en-US" sz="1600"/>
        </a:p>
      </dgm:t>
    </dgm:pt>
    <dgm:pt modelId="{6FCB257E-2BEE-4144-8E7B-0ECE816C5D1B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/>
            <a:t>通过</a:t>
          </a:r>
          <a:r>
            <a:rPr lang="en-US" altLang="zh-CN" sz="1800" dirty="0" smtClean="0"/>
            <a:t>CNN</a:t>
          </a:r>
          <a:r>
            <a:rPr lang="zh-CN" altLang="en-US" sz="1800" dirty="0" smtClean="0"/>
            <a:t>分类进行文本分类</a:t>
          </a:r>
          <a:endParaRPr lang="zh-CN" altLang="en-US" sz="1800" dirty="0"/>
        </a:p>
      </dgm:t>
    </dgm:pt>
    <dgm:pt modelId="{817A7553-ABC7-4709-8ED5-AF312925D774}" type="parTrans" cxnId="{82702744-4E96-4B83-8C6C-845A3F8353F4}">
      <dgm:prSet/>
      <dgm:spPr/>
      <dgm:t>
        <a:bodyPr/>
        <a:lstStyle/>
        <a:p>
          <a:endParaRPr lang="zh-CN" altLang="en-US" sz="1600"/>
        </a:p>
      </dgm:t>
    </dgm:pt>
    <dgm:pt modelId="{092EAA49-F1B7-4ACC-8400-E888932026A0}" type="sibTrans" cxnId="{82702744-4E96-4B83-8C6C-845A3F8353F4}">
      <dgm:prSet custT="1"/>
      <dgm:spPr/>
      <dgm:t>
        <a:bodyPr/>
        <a:lstStyle/>
        <a:p>
          <a:endParaRPr lang="zh-CN" altLang="en-US" sz="1600"/>
        </a:p>
      </dgm:t>
    </dgm:pt>
    <dgm:pt modelId="{6626ABEC-C65B-4CE2-ABF5-70CEC80E3DAA}">
      <dgm:prSet phldrT="[文本]" custT="1"/>
      <dgm:spPr/>
      <dgm:t>
        <a:bodyPr/>
        <a:lstStyle/>
        <a:p>
          <a:r>
            <a:rPr lang="zh-CN" altLang="en-US" sz="2000" dirty="0" smtClean="0"/>
            <a:t>根据分类设定初始时效</a:t>
          </a:r>
          <a:endParaRPr lang="zh-CN" altLang="en-US" sz="2000" dirty="0"/>
        </a:p>
      </dgm:t>
    </dgm:pt>
    <dgm:pt modelId="{267074A4-5B30-420F-9DBA-B09BF5045B0E}" type="parTrans" cxnId="{3BB89B9D-B4C1-4383-B5D3-C9C5452B3426}">
      <dgm:prSet/>
      <dgm:spPr/>
      <dgm:t>
        <a:bodyPr/>
        <a:lstStyle/>
        <a:p>
          <a:endParaRPr lang="zh-CN" altLang="en-US" sz="1600"/>
        </a:p>
      </dgm:t>
    </dgm:pt>
    <dgm:pt modelId="{8FE6164C-9F3B-4262-ABDB-60CE75E4A282}" type="sibTrans" cxnId="{3BB89B9D-B4C1-4383-B5D3-C9C5452B3426}">
      <dgm:prSet custT="1"/>
      <dgm:spPr/>
      <dgm:t>
        <a:bodyPr/>
        <a:lstStyle/>
        <a:p>
          <a:endParaRPr lang="zh-CN" altLang="en-US" sz="1600"/>
        </a:p>
      </dgm:t>
    </dgm:pt>
    <dgm:pt modelId="{68138DE8-AAC5-4A65-883D-BE0E61F39261}">
      <dgm:prSet phldrT="[文本]" custT="1"/>
      <dgm:spPr/>
      <dgm:t>
        <a:bodyPr/>
        <a:lstStyle/>
        <a:p>
          <a:r>
            <a:rPr lang="zh-CN" altLang="en-US" sz="2000" dirty="0" smtClean="0"/>
            <a:t>相关内容进行话题归类相应调整</a:t>
          </a:r>
          <a:endParaRPr lang="zh-CN" altLang="en-US" sz="2000" dirty="0"/>
        </a:p>
      </dgm:t>
    </dgm:pt>
    <dgm:pt modelId="{3B4E4253-75CB-441C-BD37-7A6F09EA2E09}" type="par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6ACAA120-CBC3-4085-A0E1-975A71523584}" type="sib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2E2F22EC-442A-4487-9200-9B0E1FFDE089}">
      <dgm:prSet phldrT="[文本]" custT="1"/>
      <dgm:spPr/>
      <dgm:t>
        <a:bodyPr/>
        <a:lstStyle/>
        <a:p>
          <a:r>
            <a:rPr lang="zh-CN" altLang="en-US" sz="2000" dirty="0" smtClean="0"/>
            <a:t>提取内容中时间信息对时效性调整</a:t>
          </a:r>
          <a:endParaRPr lang="zh-CN" altLang="en-US" sz="2000" dirty="0"/>
        </a:p>
      </dgm:t>
    </dgm:pt>
    <dgm:pt modelId="{3F3C480A-BF12-4E9C-8288-516512418A18}" type="parTrans" cxnId="{969037C8-0B96-45A1-851C-83B23B46A4F8}">
      <dgm:prSet/>
      <dgm:spPr/>
      <dgm:t>
        <a:bodyPr/>
        <a:lstStyle/>
        <a:p>
          <a:endParaRPr lang="zh-CN" altLang="en-US" sz="1600"/>
        </a:p>
      </dgm:t>
    </dgm:pt>
    <dgm:pt modelId="{8864E798-9FEE-4A95-BB9B-514404802815}" type="sibTrans" cxnId="{969037C8-0B96-45A1-851C-83B23B46A4F8}">
      <dgm:prSet custT="1"/>
      <dgm:spPr/>
      <dgm:t>
        <a:bodyPr/>
        <a:lstStyle/>
        <a:p>
          <a:endParaRPr lang="zh-CN" altLang="en-US" sz="1600"/>
        </a:p>
      </dgm:t>
    </dgm:pt>
    <dgm:pt modelId="{EBEE6913-B73B-4CE8-82D2-65A6E59C635D}">
      <dgm:prSet phldrT="[文本]"/>
      <dgm:spPr/>
      <dgm:t>
        <a:bodyPr/>
        <a:lstStyle/>
        <a:p>
          <a:r>
            <a:rPr lang="zh-CN" altLang="en-US" dirty="0" smtClean="0"/>
            <a:t>根据</a:t>
          </a:r>
          <a:r>
            <a:rPr lang="en-US" altLang="zh-CN" dirty="0" smtClean="0"/>
            <a:t>CTR</a:t>
          </a:r>
          <a:r>
            <a:rPr lang="zh-CN" altLang="en-US" dirty="0" smtClean="0"/>
            <a:t>对文章时效性进行调整</a:t>
          </a:r>
          <a:endParaRPr lang="zh-CN" altLang="en-US" dirty="0"/>
        </a:p>
      </dgm:t>
    </dgm:pt>
    <dgm:pt modelId="{4B25ADC6-4CC1-450B-9878-8653ABB00AA6}" type="par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8910FE2F-42AE-4352-8795-95AFACD2FBD3}" type="sib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6A1BD271-950B-497C-A2BB-9CD9ED93B993}">
      <dgm:prSet custT="1"/>
      <dgm:spPr/>
      <dgm:t>
        <a:bodyPr/>
        <a:lstStyle/>
        <a:p>
          <a:r>
            <a:rPr lang="zh-CN" altLang="en-US" sz="2400" dirty="0" smtClean="0"/>
            <a:t>结果展示</a:t>
          </a:r>
          <a:endParaRPr lang="zh-CN" altLang="en-US" sz="2400" dirty="0"/>
        </a:p>
      </dgm:t>
    </dgm:pt>
    <dgm:pt modelId="{7F7BC5C1-9AE2-401E-9278-F178FB07684D}" type="par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FA2452E9-2A64-444D-9DD9-ADC1BA3FB655}" type="sib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D79F641A-5080-4791-9D3B-8BD4FD7D9C13}" type="pres">
      <dgm:prSet presAssocID="{C0C106A0-40D3-4261-9BDC-D12303D5689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1BC062-2593-4C60-83AA-DD60F3E8CF57}" type="pres">
      <dgm:prSet presAssocID="{DFD3AAA7-0837-42AF-B120-A2155BE25FE3}" presName="node" presStyleLbl="node1" presStyleIdx="0" presStyleCnt="7" custLinFactNeighborY="-6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4B66BE-FF0C-4212-B7C8-A05EA1E47279}" type="pres">
      <dgm:prSet presAssocID="{B07359DF-1739-47F1-B11F-E153523B26C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6AEE032B-9540-408B-8449-AFF554307096}" type="pres">
      <dgm:prSet presAssocID="{B07359DF-1739-47F1-B11F-E153523B26CE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1AE79215-D7A7-44BB-A82A-837A97AE192E}" type="pres">
      <dgm:prSet presAssocID="{6FCB257E-2BEE-4144-8E7B-0ECE816C5D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2E33-72F5-4102-9E88-A8D25CA20545}" type="pres">
      <dgm:prSet presAssocID="{092EAA49-F1B7-4ACC-8400-E888932026A0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0EC2FE77-553F-477D-B2F3-24172696B84C}" type="pres">
      <dgm:prSet presAssocID="{092EAA49-F1B7-4ACC-8400-E888932026A0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9C2BCDFB-EB49-4D43-9700-EC9CE0309D5C}" type="pres">
      <dgm:prSet presAssocID="{6626ABEC-C65B-4CE2-ABF5-70CEC80E3DA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C0D0FB-C2E4-497A-9D79-F6580ADC211F}" type="pres">
      <dgm:prSet presAssocID="{8FE6164C-9F3B-4262-ABDB-60CE75E4A282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5B6476F2-3859-4450-BC8F-08AFDD666983}" type="pres">
      <dgm:prSet presAssocID="{8FE6164C-9F3B-4262-ABDB-60CE75E4A282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AD852B6A-E724-43DB-A3C7-7299B6BA5B7D}" type="pres">
      <dgm:prSet presAssocID="{2E2F22EC-442A-4487-9200-9B0E1FFDE089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B3391B-CC20-43B7-80F3-0D78046C06CF}" type="pres">
      <dgm:prSet presAssocID="{8864E798-9FEE-4A95-BB9B-514404802815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1F366FFC-3416-420C-A9E3-E5EE7FB8497C}" type="pres">
      <dgm:prSet presAssocID="{8864E798-9FEE-4A95-BB9B-514404802815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60A7FCC4-CBC0-464D-A917-209AEF4BC881}" type="pres">
      <dgm:prSet presAssocID="{68138DE8-AAC5-4A65-883D-BE0E61F3926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5DFD2-CCA5-49FF-A478-9F634C53D240}" type="pres">
      <dgm:prSet presAssocID="{6ACAA120-CBC3-4085-A0E1-975A71523584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9217FB12-0060-47C7-810E-32ECD207F2C8}" type="pres">
      <dgm:prSet presAssocID="{6ACAA120-CBC3-4085-A0E1-975A71523584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8F091266-8C93-40D9-9E93-35868D04CDA1}" type="pres">
      <dgm:prSet presAssocID="{EBEE6913-B73B-4CE8-82D2-65A6E59C635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86BAB2-3AFA-4FC3-8D1D-3BB20C53BD18}" type="pres">
      <dgm:prSet presAssocID="{8910FE2F-42AE-4352-8795-95AFACD2FBD3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39F846F0-EBF6-411B-9E5A-1D9ECE972DFC}" type="pres">
      <dgm:prSet presAssocID="{8910FE2F-42AE-4352-8795-95AFACD2FBD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D3ADEC0E-1CAF-43D0-A0EB-B0F255A6787A}" type="pres">
      <dgm:prSet presAssocID="{6A1BD271-950B-497C-A2BB-9CD9ED93B9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7B9DDC-1696-4158-A03D-EB04A366E0C7}" type="presOf" srcId="{68138DE8-AAC5-4A65-883D-BE0E61F39261}" destId="{60A7FCC4-CBC0-464D-A917-209AEF4BC881}" srcOrd="0" destOrd="0" presId="urn:microsoft.com/office/officeart/2005/8/layout/process1"/>
    <dgm:cxn modelId="{2EF1B104-33FB-4205-A830-FC790DE30034}" type="presOf" srcId="{C0C106A0-40D3-4261-9BDC-D12303D56899}" destId="{D79F641A-5080-4791-9D3B-8BD4FD7D9C13}" srcOrd="0" destOrd="0" presId="urn:microsoft.com/office/officeart/2005/8/layout/process1"/>
    <dgm:cxn modelId="{3BB89B9D-B4C1-4383-B5D3-C9C5452B3426}" srcId="{C0C106A0-40D3-4261-9BDC-D12303D56899}" destId="{6626ABEC-C65B-4CE2-ABF5-70CEC80E3DAA}" srcOrd="2" destOrd="0" parTransId="{267074A4-5B30-420F-9DBA-B09BF5045B0E}" sibTransId="{8FE6164C-9F3B-4262-ABDB-60CE75E4A282}"/>
    <dgm:cxn modelId="{43DAFA7F-B385-4104-BA6F-11E5D1928A55}" type="presOf" srcId="{6ACAA120-CBC3-4085-A0E1-975A71523584}" destId="{9217FB12-0060-47C7-810E-32ECD207F2C8}" srcOrd="1" destOrd="0" presId="urn:microsoft.com/office/officeart/2005/8/layout/process1"/>
    <dgm:cxn modelId="{3CEBFF39-F40A-4516-9A71-DDCE5C35BF8C}" type="presOf" srcId="{6ACAA120-CBC3-4085-A0E1-975A71523584}" destId="{31E5DFD2-CCA5-49FF-A478-9F634C53D240}" srcOrd="0" destOrd="0" presId="urn:microsoft.com/office/officeart/2005/8/layout/process1"/>
    <dgm:cxn modelId="{45E6BFB2-EC0C-4165-B91C-65297C2C6A92}" type="presOf" srcId="{8FE6164C-9F3B-4262-ABDB-60CE75E4A282}" destId="{5B6476F2-3859-4450-BC8F-08AFDD666983}" srcOrd="1" destOrd="0" presId="urn:microsoft.com/office/officeart/2005/8/layout/process1"/>
    <dgm:cxn modelId="{C59A3CB2-3E36-4466-95FF-56683D38DFD0}" type="presOf" srcId="{092EAA49-F1B7-4ACC-8400-E888932026A0}" destId="{17472E33-72F5-4102-9E88-A8D25CA20545}" srcOrd="0" destOrd="0" presId="urn:microsoft.com/office/officeart/2005/8/layout/process1"/>
    <dgm:cxn modelId="{1BCE0905-0B8D-467A-A0BA-C762645FB85E}" type="presOf" srcId="{8FE6164C-9F3B-4262-ABDB-60CE75E4A282}" destId="{86C0D0FB-C2E4-497A-9D79-F6580ADC211F}" srcOrd="0" destOrd="0" presId="urn:microsoft.com/office/officeart/2005/8/layout/process1"/>
    <dgm:cxn modelId="{A662FB6C-F957-4D59-A33B-9A3A8FB494F1}" type="presOf" srcId="{8864E798-9FEE-4A95-BB9B-514404802815}" destId="{9DB3391B-CC20-43B7-80F3-0D78046C06CF}" srcOrd="0" destOrd="0" presId="urn:microsoft.com/office/officeart/2005/8/layout/process1"/>
    <dgm:cxn modelId="{8DE7BF3C-B7DA-4351-8FA2-145979A788D9}" srcId="{C0C106A0-40D3-4261-9BDC-D12303D56899}" destId="{68138DE8-AAC5-4A65-883D-BE0E61F39261}" srcOrd="4" destOrd="0" parTransId="{3B4E4253-75CB-441C-BD37-7A6F09EA2E09}" sibTransId="{6ACAA120-CBC3-4085-A0E1-975A71523584}"/>
    <dgm:cxn modelId="{CD448762-268F-4EA6-BE29-4348A6AA85EA}" type="presOf" srcId="{092EAA49-F1B7-4ACC-8400-E888932026A0}" destId="{0EC2FE77-553F-477D-B2F3-24172696B84C}" srcOrd="1" destOrd="0" presId="urn:microsoft.com/office/officeart/2005/8/layout/process1"/>
    <dgm:cxn modelId="{82702744-4E96-4B83-8C6C-845A3F8353F4}" srcId="{C0C106A0-40D3-4261-9BDC-D12303D56899}" destId="{6FCB257E-2BEE-4144-8E7B-0ECE816C5D1B}" srcOrd="1" destOrd="0" parTransId="{817A7553-ABC7-4709-8ED5-AF312925D774}" sibTransId="{092EAA49-F1B7-4ACC-8400-E888932026A0}"/>
    <dgm:cxn modelId="{B857235E-8176-450C-9038-8F6B3F8A184A}" type="presOf" srcId="{B07359DF-1739-47F1-B11F-E153523B26CE}" destId="{624B66BE-FF0C-4212-B7C8-A05EA1E47279}" srcOrd="0" destOrd="0" presId="urn:microsoft.com/office/officeart/2005/8/layout/process1"/>
    <dgm:cxn modelId="{193CD455-D263-465F-9414-BFD7A1ADA67D}" srcId="{C0C106A0-40D3-4261-9BDC-D12303D56899}" destId="{EBEE6913-B73B-4CE8-82D2-65A6E59C635D}" srcOrd="5" destOrd="0" parTransId="{4B25ADC6-4CC1-450B-9878-8653ABB00AA6}" sibTransId="{8910FE2F-42AE-4352-8795-95AFACD2FBD3}"/>
    <dgm:cxn modelId="{9265D5D7-E4E9-4620-8502-992A5A2BF1FE}" type="presOf" srcId="{8910FE2F-42AE-4352-8795-95AFACD2FBD3}" destId="{3586BAB2-3AFA-4FC3-8D1D-3BB20C53BD18}" srcOrd="0" destOrd="0" presId="urn:microsoft.com/office/officeart/2005/8/layout/process1"/>
    <dgm:cxn modelId="{D9BA91C1-8803-4B34-8B90-3E842FD4701D}" srcId="{C0C106A0-40D3-4261-9BDC-D12303D56899}" destId="{DFD3AAA7-0837-42AF-B120-A2155BE25FE3}" srcOrd="0" destOrd="0" parTransId="{7E4DEB25-006F-44AA-8ECD-F816B2383F3D}" sibTransId="{B07359DF-1739-47F1-B11F-E153523B26CE}"/>
    <dgm:cxn modelId="{58608AE1-3D92-4F37-A53F-34DFEAF59DC0}" type="presOf" srcId="{8864E798-9FEE-4A95-BB9B-514404802815}" destId="{1F366FFC-3416-420C-A9E3-E5EE7FB8497C}" srcOrd="1" destOrd="0" presId="urn:microsoft.com/office/officeart/2005/8/layout/process1"/>
    <dgm:cxn modelId="{2523C3CF-5CB2-49C9-A720-6A23268858F6}" type="presOf" srcId="{DFD3AAA7-0837-42AF-B120-A2155BE25FE3}" destId="{BB1BC062-2593-4C60-83AA-DD60F3E8CF57}" srcOrd="0" destOrd="0" presId="urn:microsoft.com/office/officeart/2005/8/layout/process1"/>
    <dgm:cxn modelId="{87263DCE-BBB0-4F18-B43F-1C45D61CB4DC}" type="presOf" srcId="{2E2F22EC-442A-4487-9200-9B0E1FFDE089}" destId="{AD852B6A-E724-43DB-A3C7-7299B6BA5B7D}" srcOrd="0" destOrd="0" presId="urn:microsoft.com/office/officeart/2005/8/layout/process1"/>
    <dgm:cxn modelId="{6D33E9F4-9D89-4A38-BC32-20E87789432D}" srcId="{C0C106A0-40D3-4261-9BDC-D12303D56899}" destId="{6A1BD271-950B-497C-A2BB-9CD9ED93B993}" srcOrd="6" destOrd="0" parTransId="{7F7BC5C1-9AE2-401E-9278-F178FB07684D}" sibTransId="{FA2452E9-2A64-444D-9DD9-ADC1BA3FB655}"/>
    <dgm:cxn modelId="{C496DE3C-EDF9-4A03-A60C-4232F526D7C6}" type="presOf" srcId="{6A1BD271-950B-497C-A2BB-9CD9ED93B993}" destId="{D3ADEC0E-1CAF-43D0-A0EB-B0F255A6787A}" srcOrd="0" destOrd="0" presId="urn:microsoft.com/office/officeart/2005/8/layout/process1"/>
    <dgm:cxn modelId="{969037C8-0B96-45A1-851C-83B23B46A4F8}" srcId="{C0C106A0-40D3-4261-9BDC-D12303D56899}" destId="{2E2F22EC-442A-4487-9200-9B0E1FFDE089}" srcOrd="3" destOrd="0" parTransId="{3F3C480A-BF12-4E9C-8288-516512418A18}" sibTransId="{8864E798-9FEE-4A95-BB9B-514404802815}"/>
    <dgm:cxn modelId="{C8EBBCB9-50D9-4D37-B568-7DDD394BEC4F}" type="presOf" srcId="{8910FE2F-42AE-4352-8795-95AFACD2FBD3}" destId="{39F846F0-EBF6-411B-9E5A-1D9ECE972DFC}" srcOrd="1" destOrd="0" presId="urn:microsoft.com/office/officeart/2005/8/layout/process1"/>
    <dgm:cxn modelId="{995C244F-13ED-4F08-9829-F3C77D1FC04B}" type="presOf" srcId="{6FCB257E-2BEE-4144-8E7B-0ECE816C5D1B}" destId="{1AE79215-D7A7-44BB-A82A-837A97AE192E}" srcOrd="0" destOrd="0" presId="urn:microsoft.com/office/officeart/2005/8/layout/process1"/>
    <dgm:cxn modelId="{2276A8F3-DB5F-4BDD-A8D1-45E3CD12D25D}" type="presOf" srcId="{B07359DF-1739-47F1-B11F-E153523B26CE}" destId="{6AEE032B-9540-408B-8449-AFF554307096}" srcOrd="1" destOrd="0" presId="urn:microsoft.com/office/officeart/2005/8/layout/process1"/>
    <dgm:cxn modelId="{B5D4696C-2C25-427E-9DFD-AE9CEBD4FA4C}" type="presOf" srcId="{EBEE6913-B73B-4CE8-82D2-65A6E59C635D}" destId="{8F091266-8C93-40D9-9E93-35868D04CDA1}" srcOrd="0" destOrd="0" presId="urn:microsoft.com/office/officeart/2005/8/layout/process1"/>
    <dgm:cxn modelId="{EB4F2D1C-7920-49A6-906C-DB117FB29294}" type="presOf" srcId="{6626ABEC-C65B-4CE2-ABF5-70CEC80E3DAA}" destId="{9C2BCDFB-EB49-4D43-9700-EC9CE0309D5C}" srcOrd="0" destOrd="0" presId="urn:microsoft.com/office/officeart/2005/8/layout/process1"/>
    <dgm:cxn modelId="{F99BC216-76D0-4E48-BDDA-58842752FCD5}" type="presParOf" srcId="{D79F641A-5080-4791-9D3B-8BD4FD7D9C13}" destId="{BB1BC062-2593-4C60-83AA-DD60F3E8CF57}" srcOrd="0" destOrd="0" presId="urn:microsoft.com/office/officeart/2005/8/layout/process1"/>
    <dgm:cxn modelId="{C919FE8F-6258-475D-9E7C-ABE756CA1678}" type="presParOf" srcId="{D79F641A-5080-4791-9D3B-8BD4FD7D9C13}" destId="{624B66BE-FF0C-4212-B7C8-A05EA1E47279}" srcOrd="1" destOrd="0" presId="urn:microsoft.com/office/officeart/2005/8/layout/process1"/>
    <dgm:cxn modelId="{670C9440-8E2F-4CC6-B25D-890B94B17DA3}" type="presParOf" srcId="{624B66BE-FF0C-4212-B7C8-A05EA1E47279}" destId="{6AEE032B-9540-408B-8449-AFF554307096}" srcOrd="0" destOrd="0" presId="urn:microsoft.com/office/officeart/2005/8/layout/process1"/>
    <dgm:cxn modelId="{38A61025-B080-4618-9DF4-D53249FC208D}" type="presParOf" srcId="{D79F641A-5080-4791-9D3B-8BD4FD7D9C13}" destId="{1AE79215-D7A7-44BB-A82A-837A97AE192E}" srcOrd="2" destOrd="0" presId="urn:microsoft.com/office/officeart/2005/8/layout/process1"/>
    <dgm:cxn modelId="{7A03037C-5DD6-49F8-8CC3-881517AD9DD5}" type="presParOf" srcId="{D79F641A-5080-4791-9D3B-8BD4FD7D9C13}" destId="{17472E33-72F5-4102-9E88-A8D25CA20545}" srcOrd="3" destOrd="0" presId="urn:microsoft.com/office/officeart/2005/8/layout/process1"/>
    <dgm:cxn modelId="{01AB04E1-BC21-4E72-B972-69D98D0BA796}" type="presParOf" srcId="{17472E33-72F5-4102-9E88-A8D25CA20545}" destId="{0EC2FE77-553F-477D-B2F3-24172696B84C}" srcOrd="0" destOrd="0" presId="urn:microsoft.com/office/officeart/2005/8/layout/process1"/>
    <dgm:cxn modelId="{9EDDEDA1-5E67-471A-B979-D4D5AD3817E0}" type="presParOf" srcId="{D79F641A-5080-4791-9D3B-8BD4FD7D9C13}" destId="{9C2BCDFB-EB49-4D43-9700-EC9CE0309D5C}" srcOrd="4" destOrd="0" presId="urn:microsoft.com/office/officeart/2005/8/layout/process1"/>
    <dgm:cxn modelId="{CD3A7589-C1E0-4B60-A8D0-556D674832BE}" type="presParOf" srcId="{D79F641A-5080-4791-9D3B-8BD4FD7D9C13}" destId="{86C0D0FB-C2E4-497A-9D79-F6580ADC211F}" srcOrd="5" destOrd="0" presId="urn:microsoft.com/office/officeart/2005/8/layout/process1"/>
    <dgm:cxn modelId="{45846CBA-E65D-46EE-B353-3B791AD67421}" type="presParOf" srcId="{86C0D0FB-C2E4-497A-9D79-F6580ADC211F}" destId="{5B6476F2-3859-4450-BC8F-08AFDD666983}" srcOrd="0" destOrd="0" presId="urn:microsoft.com/office/officeart/2005/8/layout/process1"/>
    <dgm:cxn modelId="{4743925E-9C91-4622-BC8D-962AF16B0880}" type="presParOf" srcId="{D79F641A-5080-4791-9D3B-8BD4FD7D9C13}" destId="{AD852B6A-E724-43DB-A3C7-7299B6BA5B7D}" srcOrd="6" destOrd="0" presId="urn:microsoft.com/office/officeart/2005/8/layout/process1"/>
    <dgm:cxn modelId="{092BF532-0D60-4EBC-8F4A-06A2C7A5E89C}" type="presParOf" srcId="{D79F641A-5080-4791-9D3B-8BD4FD7D9C13}" destId="{9DB3391B-CC20-43B7-80F3-0D78046C06CF}" srcOrd="7" destOrd="0" presId="urn:microsoft.com/office/officeart/2005/8/layout/process1"/>
    <dgm:cxn modelId="{4BB23CAF-D580-4153-BFE7-B4117D546787}" type="presParOf" srcId="{9DB3391B-CC20-43B7-80F3-0D78046C06CF}" destId="{1F366FFC-3416-420C-A9E3-E5EE7FB8497C}" srcOrd="0" destOrd="0" presId="urn:microsoft.com/office/officeart/2005/8/layout/process1"/>
    <dgm:cxn modelId="{4AE5EC96-1925-4617-B342-E2BC4DCCDB4F}" type="presParOf" srcId="{D79F641A-5080-4791-9D3B-8BD4FD7D9C13}" destId="{60A7FCC4-CBC0-464D-A917-209AEF4BC881}" srcOrd="8" destOrd="0" presId="urn:microsoft.com/office/officeart/2005/8/layout/process1"/>
    <dgm:cxn modelId="{63AF187E-54E2-4C5B-A873-C6E221D84238}" type="presParOf" srcId="{D79F641A-5080-4791-9D3B-8BD4FD7D9C13}" destId="{31E5DFD2-CCA5-49FF-A478-9F634C53D240}" srcOrd="9" destOrd="0" presId="urn:microsoft.com/office/officeart/2005/8/layout/process1"/>
    <dgm:cxn modelId="{47A0B99B-02FD-41D5-8EC9-DD697B5DD12E}" type="presParOf" srcId="{31E5DFD2-CCA5-49FF-A478-9F634C53D240}" destId="{9217FB12-0060-47C7-810E-32ECD207F2C8}" srcOrd="0" destOrd="0" presId="urn:microsoft.com/office/officeart/2005/8/layout/process1"/>
    <dgm:cxn modelId="{042204A4-430F-4729-B09D-7FECD94C308B}" type="presParOf" srcId="{D79F641A-5080-4791-9D3B-8BD4FD7D9C13}" destId="{8F091266-8C93-40D9-9E93-35868D04CDA1}" srcOrd="10" destOrd="0" presId="urn:microsoft.com/office/officeart/2005/8/layout/process1"/>
    <dgm:cxn modelId="{EC605106-D93E-444E-863F-12F4A1A38482}" type="presParOf" srcId="{D79F641A-5080-4791-9D3B-8BD4FD7D9C13}" destId="{3586BAB2-3AFA-4FC3-8D1D-3BB20C53BD18}" srcOrd="11" destOrd="0" presId="urn:microsoft.com/office/officeart/2005/8/layout/process1"/>
    <dgm:cxn modelId="{BB3F2C0E-208D-43BB-B07B-D8EF30EF0776}" type="presParOf" srcId="{3586BAB2-3AFA-4FC3-8D1D-3BB20C53BD18}" destId="{39F846F0-EBF6-411B-9E5A-1D9ECE972DFC}" srcOrd="0" destOrd="0" presId="urn:microsoft.com/office/officeart/2005/8/layout/process1"/>
    <dgm:cxn modelId="{BBDCB20A-0878-4EF6-9E0F-1D01D3CF080C}" type="presParOf" srcId="{D79F641A-5080-4791-9D3B-8BD4FD7D9C13}" destId="{D3ADEC0E-1CAF-43D0-A0EB-B0F255A6787A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C106A0-40D3-4261-9BDC-D12303D56899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D3AAA7-0837-42AF-B120-A2155BE25FE3}">
      <dgm:prSet phldrT="[文本]" custT="1"/>
      <dgm:spPr/>
      <dgm:t>
        <a:bodyPr/>
        <a:lstStyle/>
        <a:p>
          <a:r>
            <a:rPr lang="zh-CN" altLang="en-US" sz="1800" dirty="0" smtClean="0"/>
            <a:t>前端传入新闻</a:t>
          </a:r>
          <a:endParaRPr lang="zh-CN" altLang="en-US" sz="1800" dirty="0"/>
        </a:p>
      </dgm:t>
    </dgm:pt>
    <dgm:pt modelId="{7E4DEB25-006F-44AA-8ECD-F816B2383F3D}" type="parTrans" cxnId="{D9BA91C1-8803-4B34-8B90-3E842FD4701D}">
      <dgm:prSet/>
      <dgm:spPr/>
      <dgm:t>
        <a:bodyPr/>
        <a:lstStyle/>
        <a:p>
          <a:endParaRPr lang="zh-CN" altLang="en-US" sz="1600"/>
        </a:p>
      </dgm:t>
    </dgm:pt>
    <dgm:pt modelId="{B07359DF-1739-47F1-B11F-E153523B26CE}" type="sibTrans" cxnId="{D9BA91C1-8803-4B34-8B90-3E842FD4701D}">
      <dgm:prSet custT="1"/>
      <dgm:spPr/>
      <dgm:t>
        <a:bodyPr/>
        <a:lstStyle/>
        <a:p>
          <a:endParaRPr lang="zh-CN" altLang="en-US" sz="1600"/>
        </a:p>
      </dgm:t>
    </dgm:pt>
    <dgm:pt modelId="{6FCB257E-2BEE-4144-8E7B-0ECE816C5D1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800" dirty="0" smtClean="0"/>
            <a:t>通过</a:t>
          </a:r>
          <a:r>
            <a:rPr lang="en-US" altLang="zh-CN" sz="1800" dirty="0" smtClean="0"/>
            <a:t>CNN</a:t>
          </a:r>
          <a:r>
            <a:rPr lang="zh-CN" altLang="en-US" sz="1800" dirty="0" smtClean="0"/>
            <a:t>分类进行文本分类</a:t>
          </a:r>
          <a:endParaRPr lang="zh-CN" altLang="en-US" sz="1800" dirty="0"/>
        </a:p>
      </dgm:t>
    </dgm:pt>
    <dgm:pt modelId="{817A7553-ABC7-4709-8ED5-AF312925D774}" type="parTrans" cxnId="{82702744-4E96-4B83-8C6C-845A3F8353F4}">
      <dgm:prSet/>
      <dgm:spPr/>
      <dgm:t>
        <a:bodyPr/>
        <a:lstStyle/>
        <a:p>
          <a:endParaRPr lang="zh-CN" altLang="en-US" sz="1600"/>
        </a:p>
      </dgm:t>
    </dgm:pt>
    <dgm:pt modelId="{092EAA49-F1B7-4ACC-8400-E888932026A0}" type="sibTrans" cxnId="{82702744-4E96-4B83-8C6C-845A3F8353F4}">
      <dgm:prSet custT="1"/>
      <dgm:spPr/>
      <dgm:t>
        <a:bodyPr/>
        <a:lstStyle/>
        <a:p>
          <a:endParaRPr lang="zh-CN" altLang="en-US" sz="1600"/>
        </a:p>
      </dgm:t>
    </dgm:pt>
    <dgm:pt modelId="{6626ABEC-C65B-4CE2-ABF5-70CEC80E3DAA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/>
            <a:t>根据分类设定初始时效</a:t>
          </a:r>
          <a:endParaRPr lang="zh-CN" altLang="en-US" sz="2000" dirty="0"/>
        </a:p>
      </dgm:t>
    </dgm:pt>
    <dgm:pt modelId="{267074A4-5B30-420F-9DBA-B09BF5045B0E}" type="parTrans" cxnId="{3BB89B9D-B4C1-4383-B5D3-C9C5452B3426}">
      <dgm:prSet/>
      <dgm:spPr/>
      <dgm:t>
        <a:bodyPr/>
        <a:lstStyle/>
        <a:p>
          <a:endParaRPr lang="zh-CN" altLang="en-US" sz="1600"/>
        </a:p>
      </dgm:t>
    </dgm:pt>
    <dgm:pt modelId="{8FE6164C-9F3B-4262-ABDB-60CE75E4A282}" type="sibTrans" cxnId="{3BB89B9D-B4C1-4383-B5D3-C9C5452B3426}">
      <dgm:prSet custT="1"/>
      <dgm:spPr/>
      <dgm:t>
        <a:bodyPr/>
        <a:lstStyle/>
        <a:p>
          <a:endParaRPr lang="zh-CN" altLang="en-US" sz="1600"/>
        </a:p>
      </dgm:t>
    </dgm:pt>
    <dgm:pt modelId="{68138DE8-AAC5-4A65-883D-BE0E61F39261}">
      <dgm:prSet phldrT="[文本]" custT="1"/>
      <dgm:spPr/>
      <dgm:t>
        <a:bodyPr/>
        <a:lstStyle/>
        <a:p>
          <a:r>
            <a:rPr lang="zh-CN" altLang="en-US" sz="2000" dirty="0" smtClean="0"/>
            <a:t>相关内容进行话题归类相应调整</a:t>
          </a:r>
          <a:endParaRPr lang="zh-CN" altLang="en-US" sz="2000" dirty="0"/>
        </a:p>
      </dgm:t>
    </dgm:pt>
    <dgm:pt modelId="{3B4E4253-75CB-441C-BD37-7A6F09EA2E09}" type="par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6ACAA120-CBC3-4085-A0E1-975A71523584}" type="sib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2E2F22EC-442A-4487-9200-9B0E1FFDE089}">
      <dgm:prSet phldrT="[文本]" custT="1"/>
      <dgm:spPr/>
      <dgm:t>
        <a:bodyPr/>
        <a:lstStyle/>
        <a:p>
          <a:r>
            <a:rPr lang="zh-CN" altLang="en-US" sz="2000" dirty="0" smtClean="0"/>
            <a:t>提取内容中时间信息对时效性调整</a:t>
          </a:r>
          <a:endParaRPr lang="zh-CN" altLang="en-US" sz="2000" dirty="0"/>
        </a:p>
      </dgm:t>
    </dgm:pt>
    <dgm:pt modelId="{3F3C480A-BF12-4E9C-8288-516512418A18}" type="parTrans" cxnId="{969037C8-0B96-45A1-851C-83B23B46A4F8}">
      <dgm:prSet/>
      <dgm:spPr/>
      <dgm:t>
        <a:bodyPr/>
        <a:lstStyle/>
        <a:p>
          <a:endParaRPr lang="zh-CN" altLang="en-US" sz="1600"/>
        </a:p>
      </dgm:t>
    </dgm:pt>
    <dgm:pt modelId="{8864E798-9FEE-4A95-BB9B-514404802815}" type="sibTrans" cxnId="{969037C8-0B96-45A1-851C-83B23B46A4F8}">
      <dgm:prSet custT="1"/>
      <dgm:spPr/>
      <dgm:t>
        <a:bodyPr/>
        <a:lstStyle/>
        <a:p>
          <a:endParaRPr lang="zh-CN" altLang="en-US" sz="1600"/>
        </a:p>
      </dgm:t>
    </dgm:pt>
    <dgm:pt modelId="{EBEE6913-B73B-4CE8-82D2-65A6E59C635D}">
      <dgm:prSet phldrT="[文本]"/>
      <dgm:spPr/>
      <dgm:t>
        <a:bodyPr/>
        <a:lstStyle/>
        <a:p>
          <a:r>
            <a:rPr lang="zh-CN" altLang="en-US" dirty="0" smtClean="0"/>
            <a:t>根据</a:t>
          </a:r>
          <a:r>
            <a:rPr lang="en-US" altLang="zh-CN" dirty="0" smtClean="0"/>
            <a:t>CTR</a:t>
          </a:r>
          <a:r>
            <a:rPr lang="zh-CN" altLang="en-US" dirty="0" smtClean="0"/>
            <a:t>对文章时效性进行调整</a:t>
          </a:r>
          <a:endParaRPr lang="zh-CN" altLang="en-US" dirty="0"/>
        </a:p>
      </dgm:t>
    </dgm:pt>
    <dgm:pt modelId="{4B25ADC6-4CC1-450B-9878-8653ABB00AA6}" type="par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8910FE2F-42AE-4352-8795-95AFACD2FBD3}" type="sib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6A1BD271-950B-497C-A2BB-9CD9ED93B993}">
      <dgm:prSet custT="1"/>
      <dgm:spPr/>
      <dgm:t>
        <a:bodyPr/>
        <a:lstStyle/>
        <a:p>
          <a:r>
            <a:rPr lang="zh-CN" altLang="en-US" sz="2400" dirty="0" smtClean="0"/>
            <a:t>结果展示</a:t>
          </a:r>
          <a:endParaRPr lang="zh-CN" altLang="en-US" sz="2400" dirty="0"/>
        </a:p>
      </dgm:t>
    </dgm:pt>
    <dgm:pt modelId="{7F7BC5C1-9AE2-401E-9278-F178FB07684D}" type="par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FA2452E9-2A64-444D-9DD9-ADC1BA3FB655}" type="sib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D79F641A-5080-4791-9D3B-8BD4FD7D9C13}" type="pres">
      <dgm:prSet presAssocID="{C0C106A0-40D3-4261-9BDC-D12303D5689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1BC062-2593-4C60-83AA-DD60F3E8CF57}" type="pres">
      <dgm:prSet presAssocID="{DFD3AAA7-0837-42AF-B120-A2155BE25FE3}" presName="node" presStyleLbl="node1" presStyleIdx="0" presStyleCnt="7" custLinFactNeighborY="-6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4B66BE-FF0C-4212-B7C8-A05EA1E47279}" type="pres">
      <dgm:prSet presAssocID="{B07359DF-1739-47F1-B11F-E153523B26C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6AEE032B-9540-408B-8449-AFF554307096}" type="pres">
      <dgm:prSet presAssocID="{B07359DF-1739-47F1-B11F-E153523B26CE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1AE79215-D7A7-44BB-A82A-837A97AE192E}" type="pres">
      <dgm:prSet presAssocID="{6FCB257E-2BEE-4144-8E7B-0ECE816C5D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2E33-72F5-4102-9E88-A8D25CA20545}" type="pres">
      <dgm:prSet presAssocID="{092EAA49-F1B7-4ACC-8400-E888932026A0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0EC2FE77-553F-477D-B2F3-24172696B84C}" type="pres">
      <dgm:prSet presAssocID="{092EAA49-F1B7-4ACC-8400-E888932026A0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9C2BCDFB-EB49-4D43-9700-EC9CE0309D5C}" type="pres">
      <dgm:prSet presAssocID="{6626ABEC-C65B-4CE2-ABF5-70CEC80E3DA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C0D0FB-C2E4-497A-9D79-F6580ADC211F}" type="pres">
      <dgm:prSet presAssocID="{8FE6164C-9F3B-4262-ABDB-60CE75E4A282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5B6476F2-3859-4450-BC8F-08AFDD666983}" type="pres">
      <dgm:prSet presAssocID="{8FE6164C-9F3B-4262-ABDB-60CE75E4A282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AD852B6A-E724-43DB-A3C7-7299B6BA5B7D}" type="pres">
      <dgm:prSet presAssocID="{2E2F22EC-442A-4487-9200-9B0E1FFDE089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B3391B-CC20-43B7-80F3-0D78046C06CF}" type="pres">
      <dgm:prSet presAssocID="{8864E798-9FEE-4A95-BB9B-514404802815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1F366FFC-3416-420C-A9E3-E5EE7FB8497C}" type="pres">
      <dgm:prSet presAssocID="{8864E798-9FEE-4A95-BB9B-514404802815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60A7FCC4-CBC0-464D-A917-209AEF4BC881}" type="pres">
      <dgm:prSet presAssocID="{68138DE8-AAC5-4A65-883D-BE0E61F3926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5DFD2-CCA5-49FF-A478-9F634C53D240}" type="pres">
      <dgm:prSet presAssocID="{6ACAA120-CBC3-4085-A0E1-975A71523584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9217FB12-0060-47C7-810E-32ECD207F2C8}" type="pres">
      <dgm:prSet presAssocID="{6ACAA120-CBC3-4085-A0E1-975A71523584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8F091266-8C93-40D9-9E93-35868D04CDA1}" type="pres">
      <dgm:prSet presAssocID="{EBEE6913-B73B-4CE8-82D2-65A6E59C635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86BAB2-3AFA-4FC3-8D1D-3BB20C53BD18}" type="pres">
      <dgm:prSet presAssocID="{8910FE2F-42AE-4352-8795-95AFACD2FBD3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39F846F0-EBF6-411B-9E5A-1D9ECE972DFC}" type="pres">
      <dgm:prSet presAssocID="{8910FE2F-42AE-4352-8795-95AFACD2FBD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D3ADEC0E-1CAF-43D0-A0EB-B0F255A6787A}" type="pres">
      <dgm:prSet presAssocID="{6A1BD271-950B-497C-A2BB-9CD9ED93B9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FBF283F-F304-4143-BA32-8D2CDF32BD41}" type="presOf" srcId="{8864E798-9FEE-4A95-BB9B-514404802815}" destId="{1F366FFC-3416-420C-A9E3-E5EE7FB8497C}" srcOrd="1" destOrd="0" presId="urn:microsoft.com/office/officeart/2005/8/layout/process1"/>
    <dgm:cxn modelId="{3BB89B9D-B4C1-4383-B5D3-C9C5452B3426}" srcId="{C0C106A0-40D3-4261-9BDC-D12303D56899}" destId="{6626ABEC-C65B-4CE2-ABF5-70CEC80E3DAA}" srcOrd="2" destOrd="0" parTransId="{267074A4-5B30-420F-9DBA-B09BF5045B0E}" sibTransId="{8FE6164C-9F3B-4262-ABDB-60CE75E4A282}"/>
    <dgm:cxn modelId="{56D86F68-2A0D-41D2-9799-3BD86B74C945}" type="presOf" srcId="{6FCB257E-2BEE-4144-8E7B-0ECE816C5D1B}" destId="{1AE79215-D7A7-44BB-A82A-837A97AE192E}" srcOrd="0" destOrd="0" presId="urn:microsoft.com/office/officeart/2005/8/layout/process1"/>
    <dgm:cxn modelId="{6B2013D0-FF90-4297-936F-FF2CC62AF604}" type="presOf" srcId="{DFD3AAA7-0837-42AF-B120-A2155BE25FE3}" destId="{BB1BC062-2593-4C60-83AA-DD60F3E8CF57}" srcOrd="0" destOrd="0" presId="urn:microsoft.com/office/officeart/2005/8/layout/process1"/>
    <dgm:cxn modelId="{77B04C6F-AF9E-4517-B98B-560B98821394}" type="presOf" srcId="{8FE6164C-9F3B-4262-ABDB-60CE75E4A282}" destId="{86C0D0FB-C2E4-497A-9D79-F6580ADC211F}" srcOrd="0" destOrd="0" presId="urn:microsoft.com/office/officeart/2005/8/layout/process1"/>
    <dgm:cxn modelId="{C194440B-D0F3-41C4-8615-59F9990F1C31}" type="presOf" srcId="{B07359DF-1739-47F1-B11F-E153523B26CE}" destId="{6AEE032B-9540-408B-8449-AFF554307096}" srcOrd="1" destOrd="0" presId="urn:microsoft.com/office/officeart/2005/8/layout/process1"/>
    <dgm:cxn modelId="{6E1E3CC8-A60C-40FD-A23A-F9D9965E171C}" type="presOf" srcId="{2E2F22EC-442A-4487-9200-9B0E1FFDE089}" destId="{AD852B6A-E724-43DB-A3C7-7299B6BA5B7D}" srcOrd="0" destOrd="0" presId="urn:microsoft.com/office/officeart/2005/8/layout/process1"/>
    <dgm:cxn modelId="{5273F3E8-21BF-4839-8CA7-B9F2F283F292}" type="presOf" srcId="{6A1BD271-950B-497C-A2BB-9CD9ED93B993}" destId="{D3ADEC0E-1CAF-43D0-A0EB-B0F255A6787A}" srcOrd="0" destOrd="0" presId="urn:microsoft.com/office/officeart/2005/8/layout/process1"/>
    <dgm:cxn modelId="{C2996EC1-E5D5-46C4-B0A0-BE6444CE2E87}" type="presOf" srcId="{6ACAA120-CBC3-4085-A0E1-975A71523584}" destId="{31E5DFD2-CCA5-49FF-A478-9F634C53D240}" srcOrd="0" destOrd="0" presId="urn:microsoft.com/office/officeart/2005/8/layout/process1"/>
    <dgm:cxn modelId="{186A527A-0EB4-4DAC-A6CB-F05EB8ABE2BC}" type="presOf" srcId="{6626ABEC-C65B-4CE2-ABF5-70CEC80E3DAA}" destId="{9C2BCDFB-EB49-4D43-9700-EC9CE0309D5C}" srcOrd="0" destOrd="0" presId="urn:microsoft.com/office/officeart/2005/8/layout/process1"/>
    <dgm:cxn modelId="{EA8C5309-D7EA-4386-93F5-276D036816D0}" type="presOf" srcId="{092EAA49-F1B7-4ACC-8400-E888932026A0}" destId="{17472E33-72F5-4102-9E88-A8D25CA20545}" srcOrd="0" destOrd="0" presId="urn:microsoft.com/office/officeart/2005/8/layout/process1"/>
    <dgm:cxn modelId="{8DE7BF3C-B7DA-4351-8FA2-145979A788D9}" srcId="{C0C106A0-40D3-4261-9BDC-D12303D56899}" destId="{68138DE8-AAC5-4A65-883D-BE0E61F39261}" srcOrd="4" destOrd="0" parTransId="{3B4E4253-75CB-441C-BD37-7A6F09EA2E09}" sibTransId="{6ACAA120-CBC3-4085-A0E1-975A71523584}"/>
    <dgm:cxn modelId="{82702744-4E96-4B83-8C6C-845A3F8353F4}" srcId="{C0C106A0-40D3-4261-9BDC-D12303D56899}" destId="{6FCB257E-2BEE-4144-8E7B-0ECE816C5D1B}" srcOrd="1" destOrd="0" parTransId="{817A7553-ABC7-4709-8ED5-AF312925D774}" sibTransId="{092EAA49-F1B7-4ACC-8400-E888932026A0}"/>
    <dgm:cxn modelId="{0708B9F2-25B1-4E08-8E58-E254479153E9}" type="presOf" srcId="{8FE6164C-9F3B-4262-ABDB-60CE75E4A282}" destId="{5B6476F2-3859-4450-BC8F-08AFDD666983}" srcOrd="1" destOrd="0" presId="urn:microsoft.com/office/officeart/2005/8/layout/process1"/>
    <dgm:cxn modelId="{193CD455-D263-465F-9414-BFD7A1ADA67D}" srcId="{C0C106A0-40D3-4261-9BDC-D12303D56899}" destId="{EBEE6913-B73B-4CE8-82D2-65A6E59C635D}" srcOrd="5" destOrd="0" parTransId="{4B25ADC6-4CC1-450B-9878-8653ABB00AA6}" sibTransId="{8910FE2F-42AE-4352-8795-95AFACD2FBD3}"/>
    <dgm:cxn modelId="{43AC1159-1706-47D5-AB72-41E97B7B3380}" type="presOf" srcId="{68138DE8-AAC5-4A65-883D-BE0E61F39261}" destId="{60A7FCC4-CBC0-464D-A917-209AEF4BC881}" srcOrd="0" destOrd="0" presId="urn:microsoft.com/office/officeart/2005/8/layout/process1"/>
    <dgm:cxn modelId="{74D64A00-8735-4CC8-849E-81AB1C68E84B}" type="presOf" srcId="{8910FE2F-42AE-4352-8795-95AFACD2FBD3}" destId="{3586BAB2-3AFA-4FC3-8D1D-3BB20C53BD18}" srcOrd="0" destOrd="0" presId="urn:microsoft.com/office/officeart/2005/8/layout/process1"/>
    <dgm:cxn modelId="{12F3D2F8-F96C-47C8-A28B-0097844AD4A3}" type="presOf" srcId="{8864E798-9FEE-4A95-BB9B-514404802815}" destId="{9DB3391B-CC20-43B7-80F3-0D78046C06CF}" srcOrd="0" destOrd="0" presId="urn:microsoft.com/office/officeart/2005/8/layout/process1"/>
    <dgm:cxn modelId="{D9BA91C1-8803-4B34-8B90-3E842FD4701D}" srcId="{C0C106A0-40D3-4261-9BDC-D12303D56899}" destId="{DFD3AAA7-0837-42AF-B120-A2155BE25FE3}" srcOrd="0" destOrd="0" parTransId="{7E4DEB25-006F-44AA-8ECD-F816B2383F3D}" sibTransId="{B07359DF-1739-47F1-B11F-E153523B26CE}"/>
    <dgm:cxn modelId="{A596FE35-59DC-4E67-AA5D-5785E69BD609}" type="presOf" srcId="{B07359DF-1739-47F1-B11F-E153523B26CE}" destId="{624B66BE-FF0C-4212-B7C8-A05EA1E47279}" srcOrd="0" destOrd="0" presId="urn:microsoft.com/office/officeart/2005/8/layout/process1"/>
    <dgm:cxn modelId="{6D33E9F4-9D89-4A38-BC32-20E87789432D}" srcId="{C0C106A0-40D3-4261-9BDC-D12303D56899}" destId="{6A1BD271-950B-497C-A2BB-9CD9ED93B993}" srcOrd="6" destOrd="0" parTransId="{7F7BC5C1-9AE2-401E-9278-F178FB07684D}" sibTransId="{FA2452E9-2A64-444D-9DD9-ADC1BA3FB655}"/>
    <dgm:cxn modelId="{969037C8-0B96-45A1-851C-83B23B46A4F8}" srcId="{C0C106A0-40D3-4261-9BDC-D12303D56899}" destId="{2E2F22EC-442A-4487-9200-9B0E1FFDE089}" srcOrd="3" destOrd="0" parTransId="{3F3C480A-BF12-4E9C-8288-516512418A18}" sibTransId="{8864E798-9FEE-4A95-BB9B-514404802815}"/>
    <dgm:cxn modelId="{61A29CA4-3D7B-4188-9569-01F74344C6D6}" type="presOf" srcId="{6ACAA120-CBC3-4085-A0E1-975A71523584}" destId="{9217FB12-0060-47C7-810E-32ECD207F2C8}" srcOrd="1" destOrd="0" presId="urn:microsoft.com/office/officeart/2005/8/layout/process1"/>
    <dgm:cxn modelId="{16D05411-4C42-42F3-B637-7A25CDFED7C3}" type="presOf" srcId="{8910FE2F-42AE-4352-8795-95AFACD2FBD3}" destId="{39F846F0-EBF6-411B-9E5A-1D9ECE972DFC}" srcOrd="1" destOrd="0" presId="urn:microsoft.com/office/officeart/2005/8/layout/process1"/>
    <dgm:cxn modelId="{22E66DF0-15B0-475C-BA0A-D869258A6083}" type="presOf" srcId="{EBEE6913-B73B-4CE8-82D2-65A6E59C635D}" destId="{8F091266-8C93-40D9-9E93-35868D04CDA1}" srcOrd="0" destOrd="0" presId="urn:microsoft.com/office/officeart/2005/8/layout/process1"/>
    <dgm:cxn modelId="{85CC9A60-DDDA-4DAA-B3A9-EE798745E86B}" type="presOf" srcId="{C0C106A0-40D3-4261-9BDC-D12303D56899}" destId="{D79F641A-5080-4791-9D3B-8BD4FD7D9C13}" srcOrd="0" destOrd="0" presId="urn:microsoft.com/office/officeart/2005/8/layout/process1"/>
    <dgm:cxn modelId="{E5ABE80C-1823-4DF5-9928-59489D4C3D2B}" type="presOf" srcId="{092EAA49-F1B7-4ACC-8400-E888932026A0}" destId="{0EC2FE77-553F-477D-B2F3-24172696B84C}" srcOrd="1" destOrd="0" presId="urn:microsoft.com/office/officeart/2005/8/layout/process1"/>
    <dgm:cxn modelId="{D9381D00-0A43-4E40-AC83-9ABAC3988F88}" type="presParOf" srcId="{D79F641A-5080-4791-9D3B-8BD4FD7D9C13}" destId="{BB1BC062-2593-4C60-83AA-DD60F3E8CF57}" srcOrd="0" destOrd="0" presId="urn:microsoft.com/office/officeart/2005/8/layout/process1"/>
    <dgm:cxn modelId="{B40E6F75-3F61-4B4B-BB01-89236F5D37CF}" type="presParOf" srcId="{D79F641A-5080-4791-9D3B-8BD4FD7D9C13}" destId="{624B66BE-FF0C-4212-B7C8-A05EA1E47279}" srcOrd="1" destOrd="0" presId="urn:microsoft.com/office/officeart/2005/8/layout/process1"/>
    <dgm:cxn modelId="{2E0BFB7A-BBB0-436A-97EF-1CC2FEF3082B}" type="presParOf" srcId="{624B66BE-FF0C-4212-B7C8-A05EA1E47279}" destId="{6AEE032B-9540-408B-8449-AFF554307096}" srcOrd="0" destOrd="0" presId="urn:microsoft.com/office/officeart/2005/8/layout/process1"/>
    <dgm:cxn modelId="{D8A5F028-4F9C-4CDD-BEF8-FD2F7C4B9C0C}" type="presParOf" srcId="{D79F641A-5080-4791-9D3B-8BD4FD7D9C13}" destId="{1AE79215-D7A7-44BB-A82A-837A97AE192E}" srcOrd="2" destOrd="0" presId="urn:microsoft.com/office/officeart/2005/8/layout/process1"/>
    <dgm:cxn modelId="{14F5EDF7-CF44-497C-977D-B9ED67E66E14}" type="presParOf" srcId="{D79F641A-5080-4791-9D3B-8BD4FD7D9C13}" destId="{17472E33-72F5-4102-9E88-A8D25CA20545}" srcOrd="3" destOrd="0" presId="urn:microsoft.com/office/officeart/2005/8/layout/process1"/>
    <dgm:cxn modelId="{BD23809C-6FCE-4A53-A06C-B0BC43F512B6}" type="presParOf" srcId="{17472E33-72F5-4102-9E88-A8D25CA20545}" destId="{0EC2FE77-553F-477D-B2F3-24172696B84C}" srcOrd="0" destOrd="0" presId="urn:microsoft.com/office/officeart/2005/8/layout/process1"/>
    <dgm:cxn modelId="{3D29C106-70A2-4DB3-AC28-ADD2B0F0955E}" type="presParOf" srcId="{D79F641A-5080-4791-9D3B-8BD4FD7D9C13}" destId="{9C2BCDFB-EB49-4D43-9700-EC9CE0309D5C}" srcOrd="4" destOrd="0" presId="urn:microsoft.com/office/officeart/2005/8/layout/process1"/>
    <dgm:cxn modelId="{43702B07-84C1-4B8B-8EC1-A39142381901}" type="presParOf" srcId="{D79F641A-5080-4791-9D3B-8BD4FD7D9C13}" destId="{86C0D0FB-C2E4-497A-9D79-F6580ADC211F}" srcOrd="5" destOrd="0" presId="urn:microsoft.com/office/officeart/2005/8/layout/process1"/>
    <dgm:cxn modelId="{BAC4174E-8940-4914-9DA6-CBA15036033B}" type="presParOf" srcId="{86C0D0FB-C2E4-497A-9D79-F6580ADC211F}" destId="{5B6476F2-3859-4450-BC8F-08AFDD666983}" srcOrd="0" destOrd="0" presId="urn:microsoft.com/office/officeart/2005/8/layout/process1"/>
    <dgm:cxn modelId="{D16EE117-DC73-42C3-A48D-D8875220114D}" type="presParOf" srcId="{D79F641A-5080-4791-9D3B-8BD4FD7D9C13}" destId="{AD852B6A-E724-43DB-A3C7-7299B6BA5B7D}" srcOrd="6" destOrd="0" presId="urn:microsoft.com/office/officeart/2005/8/layout/process1"/>
    <dgm:cxn modelId="{1EAFF61D-426D-4E03-801D-CD2E3B3CEA48}" type="presParOf" srcId="{D79F641A-5080-4791-9D3B-8BD4FD7D9C13}" destId="{9DB3391B-CC20-43B7-80F3-0D78046C06CF}" srcOrd="7" destOrd="0" presId="urn:microsoft.com/office/officeart/2005/8/layout/process1"/>
    <dgm:cxn modelId="{3E906EBC-541E-4853-9963-5DF005688FCA}" type="presParOf" srcId="{9DB3391B-CC20-43B7-80F3-0D78046C06CF}" destId="{1F366FFC-3416-420C-A9E3-E5EE7FB8497C}" srcOrd="0" destOrd="0" presId="urn:microsoft.com/office/officeart/2005/8/layout/process1"/>
    <dgm:cxn modelId="{8982D546-A9FA-478C-BF75-A35060137312}" type="presParOf" srcId="{D79F641A-5080-4791-9D3B-8BD4FD7D9C13}" destId="{60A7FCC4-CBC0-464D-A917-209AEF4BC881}" srcOrd="8" destOrd="0" presId="urn:microsoft.com/office/officeart/2005/8/layout/process1"/>
    <dgm:cxn modelId="{BA73C30C-800B-433A-BD76-D34BA4A19511}" type="presParOf" srcId="{D79F641A-5080-4791-9D3B-8BD4FD7D9C13}" destId="{31E5DFD2-CCA5-49FF-A478-9F634C53D240}" srcOrd="9" destOrd="0" presId="urn:microsoft.com/office/officeart/2005/8/layout/process1"/>
    <dgm:cxn modelId="{0169A4B2-1CC5-4F73-84D8-AE511A58D077}" type="presParOf" srcId="{31E5DFD2-CCA5-49FF-A478-9F634C53D240}" destId="{9217FB12-0060-47C7-810E-32ECD207F2C8}" srcOrd="0" destOrd="0" presId="urn:microsoft.com/office/officeart/2005/8/layout/process1"/>
    <dgm:cxn modelId="{5E710EB5-6E06-4D1E-8C1F-B07E74FE9B98}" type="presParOf" srcId="{D79F641A-5080-4791-9D3B-8BD4FD7D9C13}" destId="{8F091266-8C93-40D9-9E93-35868D04CDA1}" srcOrd="10" destOrd="0" presId="urn:microsoft.com/office/officeart/2005/8/layout/process1"/>
    <dgm:cxn modelId="{B9C1D54D-3645-4C44-A90C-0CBF4FC9B75E}" type="presParOf" srcId="{D79F641A-5080-4791-9D3B-8BD4FD7D9C13}" destId="{3586BAB2-3AFA-4FC3-8D1D-3BB20C53BD18}" srcOrd="11" destOrd="0" presId="urn:microsoft.com/office/officeart/2005/8/layout/process1"/>
    <dgm:cxn modelId="{2CBBEC29-B24A-475B-88A1-143D94F5A983}" type="presParOf" srcId="{3586BAB2-3AFA-4FC3-8D1D-3BB20C53BD18}" destId="{39F846F0-EBF6-411B-9E5A-1D9ECE972DFC}" srcOrd="0" destOrd="0" presId="urn:microsoft.com/office/officeart/2005/8/layout/process1"/>
    <dgm:cxn modelId="{ECC0B390-89BD-4BE8-B973-19EF3822F391}" type="presParOf" srcId="{D79F641A-5080-4791-9D3B-8BD4FD7D9C13}" destId="{D3ADEC0E-1CAF-43D0-A0EB-B0F255A6787A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C106A0-40D3-4261-9BDC-D12303D56899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D3AAA7-0837-42AF-B120-A2155BE25FE3}">
      <dgm:prSet phldrT="[文本]" custT="1"/>
      <dgm:spPr/>
      <dgm:t>
        <a:bodyPr/>
        <a:lstStyle/>
        <a:p>
          <a:r>
            <a:rPr lang="zh-CN" altLang="en-US" sz="1800" dirty="0" smtClean="0"/>
            <a:t>前端传入新闻</a:t>
          </a:r>
          <a:endParaRPr lang="zh-CN" altLang="en-US" sz="1800" dirty="0"/>
        </a:p>
      </dgm:t>
    </dgm:pt>
    <dgm:pt modelId="{7E4DEB25-006F-44AA-8ECD-F816B2383F3D}" type="parTrans" cxnId="{D9BA91C1-8803-4B34-8B90-3E842FD4701D}">
      <dgm:prSet/>
      <dgm:spPr/>
      <dgm:t>
        <a:bodyPr/>
        <a:lstStyle/>
        <a:p>
          <a:endParaRPr lang="zh-CN" altLang="en-US" sz="1600"/>
        </a:p>
      </dgm:t>
    </dgm:pt>
    <dgm:pt modelId="{B07359DF-1739-47F1-B11F-E153523B26CE}" type="sibTrans" cxnId="{D9BA91C1-8803-4B34-8B90-3E842FD4701D}">
      <dgm:prSet custT="1"/>
      <dgm:spPr/>
      <dgm:t>
        <a:bodyPr/>
        <a:lstStyle/>
        <a:p>
          <a:endParaRPr lang="zh-CN" altLang="en-US" sz="1600"/>
        </a:p>
      </dgm:t>
    </dgm:pt>
    <dgm:pt modelId="{6FCB257E-2BEE-4144-8E7B-0ECE816C5D1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800" dirty="0" smtClean="0"/>
            <a:t>通过</a:t>
          </a:r>
          <a:r>
            <a:rPr lang="en-US" altLang="zh-CN" sz="1800" dirty="0" smtClean="0"/>
            <a:t>CNN</a:t>
          </a:r>
          <a:r>
            <a:rPr lang="zh-CN" altLang="en-US" sz="1800" dirty="0" smtClean="0"/>
            <a:t>分类进行文本分类</a:t>
          </a:r>
          <a:endParaRPr lang="zh-CN" altLang="en-US" sz="1800" dirty="0"/>
        </a:p>
      </dgm:t>
    </dgm:pt>
    <dgm:pt modelId="{817A7553-ABC7-4709-8ED5-AF312925D774}" type="parTrans" cxnId="{82702744-4E96-4B83-8C6C-845A3F8353F4}">
      <dgm:prSet/>
      <dgm:spPr/>
      <dgm:t>
        <a:bodyPr/>
        <a:lstStyle/>
        <a:p>
          <a:endParaRPr lang="zh-CN" altLang="en-US" sz="1600"/>
        </a:p>
      </dgm:t>
    </dgm:pt>
    <dgm:pt modelId="{092EAA49-F1B7-4ACC-8400-E888932026A0}" type="sibTrans" cxnId="{82702744-4E96-4B83-8C6C-845A3F8353F4}">
      <dgm:prSet custT="1"/>
      <dgm:spPr/>
      <dgm:t>
        <a:bodyPr/>
        <a:lstStyle/>
        <a:p>
          <a:endParaRPr lang="zh-CN" altLang="en-US" sz="1600"/>
        </a:p>
      </dgm:t>
    </dgm:pt>
    <dgm:pt modelId="{6626ABEC-C65B-4CE2-ABF5-70CEC80E3DAA}">
      <dgm:prSet phldrT="[文本]" custT="1"/>
      <dgm:spPr/>
      <dgm:t>
        <a:bodyPr/>
        <a:lstStyle/>
        <a:p>
          <a:r>
            <a:rPr lang="zh-CN" altLang="en-US" sz="2000" dirty="0" smtClean="0"/>
            <a:t>根据分类设定初始时效</a:t>
          </a:r>
          <a:endParaRPr lang="zh-CN" altLang="en-US" sz="2000" dirty="0"/>
        </a:p>
      </dgm:t>
    </dgm:pt>
    <dgm:pt modelId="{267074A4-5B30-420F-9DBA-B09BF5045B0E}" type="parTrans" cxnId="{3BB89B9D-B4C1-4383-B5D3-C9C5452B3426}">
      <dgm:prSet/>
      <dgm:spPr/>
      <dgm:t>
        <a:bodyPr/>
        <a:lstStyle/>
        <a:p>
          <a:endParaRPr lang="zh-CN" altLang="en-US" sz="1600"/>
        </a:p>
      </dgm:t>
    </dgm:pt>
    <dgm:pt modelId="{8FE6164C-9F3B-4262-ABDB-60CE75E4A282}" type="sibTrans" cxnId="{3BB89B9D-B4C1-4383-B5D3-C9C5452B3426}">
      <dgm:prSet custT="1"/>
      <dgm:spPr/>
      <dgm:t>
        <a:bodyPr/>
        <a:lstStyle/>
        <a:p>
          <a:endParaRPr lang="zh-CN" altLang="en-US" sz="1600"/>
        </a:p>
      </dgm:t>
    </dgm:pt>
    <dgm:pt modelId="{68138DE8-AAC5-4A65-883D-BE0E61F39261}">
      <dgm:prSet phldrT="[文本]" custT="1"/>
      <dgm:spPr/>
      <dgm:t>
        <a:bodyPr/>
        <a:lstStyle/>
        <a:p>
          <a:r>
            <a:rPr lang="zh-CN" altLang="en-US" sz="2000" dirty="0" smtClean="0"/>
            <a:t>相关内容进行话题归类相应调整</a:t>
          </a:r>
          <a:endParaRPr lang="zh-CN" altLang="en-US" sz="2000" dirty="0"/>
        </a:p>
      </dgm:t>
    </dgm:pt>
    <dgm:pt modelId="{3B4E4253-75CB-441C-BD37-7A6F09EA2E09}" type="par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6ACAA120-CBC3-4085-A0E1-975A71523584}" type="sib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2E2F22EC-442A-4487-9200-9B0E1FFDE089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/>
            <a:t>提取内容中时间信息对时效性调整</a:t>
          </a:r>
          <a:endParaRPr lang="zh-CN" altLang="en-US" sz="2000" dirty="0"/>
        </a:p>
      </dgm:t>
    </dgm:pt>
    <dgm:pt modelId="{3F3C480A-BF12-4E9C-8288-516512418A18}" type="parTrans" cxnId="{969037C8-0B96-45A1-851C-83B23B46A4F8}">
      <dgm:prSet/>
      <dgm:spPr/>
      <dgm:t>
        <a:bodyPr/>
        <a:lstStyle/>
        <a:p>
          <a:endParaRPr lang="zh-CN" altLang="en-US" sz="1600"/>
        </a:p>
      </dgm:t>
    </dgm:pt>
    <dgm:pt modelId="{8864E798-9FEE-4A95-BB9B-514404802815}" type="sibTrans" cxnId="{969037C8-0B96-45A1-851C-83B23B46A4F8}">
      <dgm:prSet custT="1"/>
      <dgm:spPr/>
      <dgm:t>
        <a:bodyPr/>
        <a:lstStyle/>
        <a:p>
          <a:endParaRPr lang="zh-CN" altLang="en-US" sz="1600"/>
        </a:p>
      </dgm:t>
    </dgm:pt>
    <dgm:pt modelId="{EBEE6913-B73B-4CE8-82D2-65A6E59C635D}">
      <dgm:prSet phldrT="[文本]"/>
      <dgm:spPr/>
      <dgm:t>
        <a:bodyPr/>
        <a:lstStyle/>
        <a:p>
          <a:r>
            <a:rPr lang="zh-CN" altLang="en-US" dirty="0" smtClean="0"/>
            <a:t>根据</a:t>
          </a:r>
          <a:r>
            <a:rPr lang="en-US" altLang="zh-CN" dirty="0" smtClean="0"/>
            <a:t>CTR</a:t>
          </a:r>
          <a:r>
            <a:rPr lang="zh-CN" altLang="en-US" dirty="0" smtClean="0"/>
            <a:t>对文章时效性进行调整</a:t>
          </a:r>
          <a:endParaRPr lang="zh-CN" altLang="en-US" dirty="0"/>
        </a:p>
      </dgm:t>
    </dgm:pt>
    <dgm:pt modelId="{4B25ADC6-4CC1-450B-9878-8653ABB00AA6}" type="par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8910FE2F-42AE-4352-8795-95AFACD2FBD3}" type="sib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6A1BD271-950B-497C-A2BB-9CD9ED93B993}">
      <dgm:prSet custT="1"/>
      <dgm:spPr/>
      <dgm:t>
        <a:bodyPr/>
        <a:lstStyle/>
        <a:p>
          <a:r>
            <a:rPr lang="zh-CN" altLang="en-US" sz="2400" dirty="0" smtClean="0"/>
            <a:t>结果展示</a:t>
          </a:r>
          <a:endParaRPr lang="zh-CN" altLang="en-US" sz="2400" dirty="0"/>
        </a:p>
      </dgm:t>
    </dgm:pt>
    <dgm:pt modelId="{7F7BC5C1-9AE2-401E-9278-F178FB07684D}" type="par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FA2452E9-2A64-444D-9DD9-ADC1BA3FB655}" type="sib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D79F641A-5080-4791-9D3B-8BD4FD7D9C13}" type="pres">
      <dgm:prSet presAssocID="{C0C106A0-40D3-4261-9BDC-D12303D5689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1BC062-2593-4C60-83AA-DD60F3E8CF57}" type="pres">
      <dgm:prSet presAssocID="{DFD3AAA7-0837-42AF-B120-A2155BE25FE3}" presName="node" presStyleLbl="node1" presStyleIdx="0" presStyleCnt="7" custLinFactNeighborY="-6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4B66BE-FF0C-4212-B7C8-A05EA1E47279}" type="pres">
      <dgm:prSet presAssocID="{B07359DF-1739-47F1-B11F-E153523B26C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6AEE032B-9540-408B-8449-AFF554307096}" type="pres">
      <dgm:prSet presAssocID="{B07359DF-1739-47F1-B11F-E153523B26CE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1AE79215-D7A7-44BB-A82A-837A97AE192E}" type="pres">
      <dgm:prSet presAssocID="{6FCB257E-2BEE-4144-8E7B-0ECE816C5D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2E33-72F5-4102-9E88-A8D25CA20545}" type="pres">
      <dgm:prSet presAssocID="{092EAA49-F1B7-4ACC-8400-E888932026A0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0EC2FE77-553F-477D-B2F3-24172696B84C}" type="pres">
      <dgm:prSet presAssocID="{092EAA49-F1B7-4ACC-8400-E888932026A0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9C2BCDFB-EB49-4D43-9700-EC9CE0309D5C}" type="pres">
      <dgm:prSet presAssocID="{6626ABEC-C65B-4CE2-ABF5-70CEC80E3DA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C0D0FB-C2E4-497A-9D79-F6580ADC211F}" type="pres">
      <dgm:prSet presAssocID="{8FE6164C-9F3B-4262-ABDB-60CE75E4A282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5B6476F2-3859-4450-BC8F-08AFDD666983}" type="pres">
      <dgm:prSet presAssocID="{8FE6164C-9F3B-4262-ABDB-60CE75E4A282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AD852B6A-E724-43DB-A3C7-7299B6BA5B7D}" type="pres">
      <dgm:prSet presAssocID="{2E2F22EC-442A-4487-9200-9B0E1FFDE089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B3391B-CC20-43B7-80F3-0D78046C06CF}" type="pres">
      <dgm:prSet presAssocID="{8864E798-9FEE-4A95-BB9B-514404802815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1F366FFC-3416-420C-A9E3-E5EE7FB8497C}" type="pres">
      <dgm:prSet presAssocID="{8864E798-9FEE-4A95-BB9B-514404802815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60A7FCC4-CBC0-464D-A917-209AEF4BC881}" type="pres">
      <dgm:prSet presAssocID="{68138DE8-AAC5-4A65-883D-BE0E61F3926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5DFD2-CCA5-49FF-A478-9F634C53D240}" type="pres">
      <dgm:prSet presAssocID="{6ACAA120-CBC3-4085-A0E1-975A71523584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9217FB12-0060-47C7-810E-32ECD207F2C8}" type="pres">
      <dgm:prSet presAssocID="{6ACAA120-CBC3-4085-A0E1-975A71523584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8F091266-8C93-40D9-9E93-35868D04CDA1}" type="pres">
      <dgm:prSet presAssocID="{EBEE6913-B73B-4CE8-82D2-65A6E59C635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86BAB2-3AFA-4FC3-8D1D-3BB20C53BD18}" type="pres">
      <dgm:prSet presAssocID="{8910FE2F-42AE-4352-8795-95AFACD2FBD3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39F846F0-EBF6-411B-9E5A-1D9ECE972DFC}" type="pres">
      <dgm:prSet presAssocID="{8910FE2F-42AE-4352-8795-95AFACD2FBD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D3ADEC0E-1CAF-43D0-A0EB-B0F255A6787A}" type="pres">
      <dgm:prSet presAssocID="{6A1BD271-950B-497C-A2BB-9CD9ED93B9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881CF26-A4CE-43D2-A4DE-FDEAF45027F1}" type="presOf" srcId="{EBEE6913-B73B-4CE8-82D2-65A6E59C635D}" destId="{8F091266-8C93-40D9-9E93-35868D04CDA1}" srcOrd="0" destOrd="0" presId="urn:microsoft.com/office/officeart/2005/8/layout/process1"/>
    <dgm:cxn modelId="{3BB89B9D-B4C1-4383-B5D3-C9C5452B3426}" srcId="{C0C106A0-40D3-4261-9BDC-D12303D56899}" destId="{6626ABEC-C65B-4CE2-ABF5-70CEC80E3DAA}" srcOrd="2" destOrd="0" parTransId="{267074A4-5B30-420F-9DBA-B09BF5045B0E}" sibTransId="{8FE6164C-9F3B-4262-ABDB-60CE75E4A282}"/>
    <dgm:cxn modelId="{906F09A5-D550-4D70-BBBC-F8BB4F412B0F}" type="presOf" srcId="{6626ABEC-C65B-4CE2-ABF5-70CEC80E3DAA}" destId="{9C2BCDFB-EB49-4D43-9700-EC9CE0309D5C}" srcOrd="0" destOrd="0" presId="urn:microsoft.com/office/officeart/2005/8/layout/process1"/>
    <dgm:cxn modelId="{BC8F15C5-7116-4621-A84F-75F3F0033A0F}" type="presOf" srcId="{C0C106A0-40D3-4261-9BDC-D12303D56899}" destId="{D79F641A-5080-4791-9D3B-8BD4FD7D9C13}" srcOrd="0" destOrd="0" presId="urn:microsoft.com/office/officeart/2005/8/layout/process1"/>
    <dgm:cxn modelId="{D59F9BB6-A97D-42C7-BF3E-0422163EBEF0}" type="presOf" srcId="{DFD3AAA7-0837-42AF-B120-A2155BE25FE3}" destId="{BB1BC062-2593-4C60-83AA-DD60F3E8CF57}" srcOrd="0" destOrd="0" presId="urn:microsoft.com/office/officeart/2005/8/layout/process1"/>
    <dgm:cxn modelId="{F80572A4-5733-4CAC-B3DE-F2C4FF4A9128}" type="presOf" srcId="{6FCB257E-2BEE-4144-8E7B-0ECE816C5D1B}" destId="{1AE79215-D7A7-44BB-A82A-837A97AE192E}" srcOrd="0" destOrd="0" presId="urn:microsoft.com/office/officeart/2005/8/layout/process1"/>
    <dgm:cxn modelId="{793C95B7-25AD-4A87-87D1-6E87B52B4762}" type="presOf" srcId="{092EAA49-F1B7-4ACC-8400-E888932026A0}" destId="{17472E33-72F5-4102-9E88-A8D25CA20545}" srcOrd="0" destOrd="0" presId="urn:microsoft.com/office/officeart/2005/8/layout/process1"/>
    <dgm:cxn modelId="{53E42DB3-40D7-472C-90B5-2C6AC299573E}" type="presOf" srcId="{6ACAA120-CBC3-4085-A0E1-975A71523584}" destId="{9217FB12-0060-47C7-810E-32ECD207F2C8}" srcOrd="1" destOrd="0" presId="urn:microsoft.com/office/officeart/2005/8/layout/process1"/>
    <dgm:cxn modelId="{917E419E-D6E4-41BB-A257-EB7022A36B0B}" type="presOf" srcId="{B07359DF-1739-47F1-B11F-E153523B26CE}" destId="{624B66BE-FF0C-4212-B7C8-A05EA1E47279}" srcOrd="0" destOrd="0" presId="urn:microsoft.com/office/officeart/2005/8/layout/process1"/>
    <dgm:cxn modelId="{8DE7BF3C-B7DA-4351-8FA2-145979A788D9}" srcId="{C0C106A0-40D3-4261-9BDC-D12303D56899}" destId="{68138DE8-AAC5-4A65-883D-BE0E61F39261}" srcOrd="4" destOrd="0" parTransId="{3B4E4253-75CB-441C-BD37-7A6F09EA2E09}" sibTransId="{6ACAA120-CBC3-4085-A0E1-975A71523584}"/>
    <dgm:cxn modelId="{82702744-4E96-4B83-8C6C-845A3F8353F4}" srcId="{C0C106A0-40D3-4261-9BDC-D12303D56899}" destId="{6FCB257E-2BEE-4144-8E7B-0ECE816C5D1B}" srcOrd="1" destOrd="0" parTransId="{817A7553-ABC7-4709-8ED5-AF312925D774}" sibTransId="{092EAA49-F1B7-4ACC-8400-E888932026A0}"/>
    <dgm:cxn modelId="{193CD455-D263-465F-9414-BFD7A1ADA67D}" srcId="{C0C106A0-40D3-4261-9BDC-D12303D56899}" destId="{EBEE6913-B73B-4CE8-82D2-65A6E59C635D}" srcOrd="5" destOrd="0" parTransId="{4B25ADC6-4CC1-450B-9878-8653ABB00AA6}" sibTransId="{8910FE2F-42AE-4352-8795-95AFACD2FBD3}"/>
    <dgm:cxn modelId="{27B26505-A595-4159-856F-D087F0CA8B79}" type="presOf" srcId="{092EAA49-F1B7-4ACC-8400-E888932026A0}" destId="{0EC2FE77-553F-477D-B2F3-24172696B84C}" srcOrd="1" destOrd="0" presId="urn:microsoft.com/office/officeart/2005/8/layout/process1"/>
    <dgm:cxn modelId="{82ED16DB-2445-459A-9370-EA2E7228072F}" type="presOf" srcId="{6ACAA120-CBC3-4085-A0E1-975A71523584}" destId="{31E5DFD2-CCA5-49FF-A478-9F634C53D240}" srcOrd="0" destOrd="0" presId="urn:microsoft.com/office/officeart/2005/8/layout/process1"/>
    <dgm:cxn modelId="{D9BA91C1-8803-4B34-8B90-3E842FD4701D}" srcId="{C0C106A0-40D3-4261-9BDC-D12303D56899}" destId="{DFD3AAA7-0837-42AF-B120-A2155BE25FE3}" srcOrd="0" destOrd="0" parTransId="{7E4DEB25-006F-44AA-8ECD-F816B2383F3D}" sibTransId="{B07359DF-1739-47F1-B11F-E153523B26CE}"/>
    <dgm:cxn modelId="{4247505E-1D41-4372-9F5C-634A0F876D2E}" type="presOf" srcId="{8910FE2F-42AE-4352-8795-95AFACD2FBD3}" destId="{39F846F0-EBF6-411B-9E5A-1D9ECE972DFC}" srcOrd="1" destOrd="0" presId="urn:microsoft.com/office/officeart/2005/8/layout/process1"/>
    <dgm:cxn modelId="{DE8E4A6E-B8E1-4CEF-9F0B-5CB3EB8E95CF}" type="presOf" srcId="{8864E798-9FEE-4A95-BB9B-514404802815}" destId="{9DB3391B-CC20-43B7-80F3-0D78046C06CF}" srcOrd="0" destOrd="0" presId="urn:microsoft.com/office/officeart/2005/8/layout/process1"/>
    <dgm:cxn modelId="{6D33E9F4-9D89-4A38-BC32-20E87789432D}" srcId="{C0C106A0-40D3-4261-9BDC-D12303D56899}" destId="{6A1BD271-950B-497C-A2BB-9CD9ED93B993}" srcOrd="6" destOrd="0" parTransId="{7F7BC5C1-9AE2-401E-9278-F178FB07684D}" sibTransId="{FA2452E9-2A64-444D-9DD9-ADC1BA3FB655}"/>
    <dgm:cxn modelId="{969037C8-0B96-45A1-851C-83B23B46A4F8}" srcId="{C0C106A0-40D3-4261-9BDC-D12303D56899}" destId="{2E2F22EC-442A-4487-9200-9B0E1FFDE089}" srcOrd="3" destOrd="0" parTransId="{3F3C480A-BF12-4E9C-8288-516512418A18}" sibTransId="{8864E798-9FEE-4A95-BB9B-514404802815}"/>
    <dgm:cxn modelId="{6FF25C50-EB18-4596-92F2-AD64AA57508E}" type="presOf" srcId="{8910FE2F-42AE-4352-8795-95AFACD2FBD3}" destId="{3586BAB2-3AFA-4FC3-8D1D-3BB20C53BD18}" srcOrd="0" destOrd="0" presId="urn:microsoft.com/office/officeart/2005/8/layout/process1"/>
    <dgm:cxn modelId="{9D58213B-BF51-48EF-BD87-F386EA1D0B60}" type="presOf" srcId="{8FE6164C-9F3B-4262-ABDB-60CE75E4A282}" destId="{86C0D0FB-C2E4-497A-9D79-F6580ADC211F}" srcOrd="0" destOrd="0" presId="urn:microsoft.com/office/officeart/2005/8/layout/process1"/>
    <dgm:cxn modelId="{AF0920DA-9155-46BE-A0C9-D0B3CDB10D19}" type="presOf" srcId="{8864E798-9FEE-4A95-BB9B-514404802815}" destId="{1F366FFC-3416-420C-A9E3-E5EE7FB8497C}" srcOrd="1" destOrd="0" presId="urn:microsoft.com/office/officeart/2005/8/layout/process1"/>
    <dgm:cxn modelId="{247686E9-0F24-43BD-BFEE-DD1F50E44619}" type="presOf" srcId="{8FE6164C-9F3B-4262-ABDB-60CE75E4A282}" destId="{5B6476F2-3859-4450-BC8F-08AFDD666983}" srcOrd="1" destOrd="0" presId="urn:microsoft.com/office/officeart/2005/8/layout/process1"/>
    <dgm:cxn modelId="{D3FA7B64-5B7E-4EB4-89A2-56B3DC8AE494}" type="presOf" srcId="{6A1BD271-950B-497C-A2BB-9CD9ED93B993}" destId="{D3ADEC0E-1CAF-43D0-A0EB-B0F255A6787A}" srcOrd="0" destOrd="0" presId="urn:microsoft.com/office/officeart/2005/8/layout/process1"/>
    <dgm:cxn modelId="{08E20FBF-E911-4E0D-A001-BAB4E26F171B}" type="presOf" srcId="{2E2F22EC-442A-4487-9200-9B0E1FFDE089}" destId="{AD852B6A-E724-43DB-A3C7-7299B6BA5B7D}" srcOrd="0" destOrd="0" presId="urn:microsoft.com/office/officeart/2005/8/layout/process1"/>
    <dgm:cxn modelId="{1414B124-D3EB-4DE0-B221-75CC3D2AD94E}" type="presOf" srcId="{68138DE8-AAC5-4A65-883D-BE0E61F39261}" destId="{60A7FCC4-CBC0-464D-A917-209AEF4BC881}" srcOrd="0" destOrd="0" presId="urn:microsoft.com/office/officeart/2005/8/layout/process1"/>
    <dgm:cxn modelId="{121B3239-0AAA-4220-B1A5-F6402BFD42BF}" type="presOf" srcId="{B07359DF-1739-47F1-B11F-E153523B26CE}" destId="{6AEE032B-9540-408B-8449-AFF554307096}" srcOrd="1" destOrd="0" presId="urn:microsoft.com/office/officeart/2005/8/layout/process1"/>
    <dgm:cxn modelId="{16E52B28-7665-4A49-81FA-041A46735D79}" type="presParOf" srcId="{D79F641A-5080-4791-9D3B-8BD4FD7D9C13}" destId="{BB1BC062-2593-4C60-83AA-DD60F3E8CF57}" srcOrd="0" destOrd="0" presId="urn:microsoft.com/office/officeart/2005/8/layout/process1"/>
    <dgm:cxn modelId="{5C797A78-53DF-41A9-AE64-ED5208D65AF5}" type="presParOf" srcId="{D79F641A-5080-4791-9D3B-8BD4FD7D9C13}" destId="{624B66BE-FF0C-4212-B7C8-A05EA1E47279}" srcOrd="1" destOrd="0" presId="urn:microsoft.com/office/officeart/2005/8/layout/process1"/>
    <dgm:cxn modelId="{325953FD-430F-470A-8AE9-BF411C0C21CE}" type="presParOf" srcId="{624B66BE-FF0C-4212-B7C8-A05EA1E47279}" destId="{6AEE032B-9540-408B-8449-AFF554307096}" srcOrd="0" destOrd="0" presId="urn:microsoft.com/office/officeart/2005/8/layout/process1"/>
    <dgm:cxn modelId="{AB23F268-E552-4148-8844-DA839935D4CA}" type="presParOf" srcId="{D79F641A-5080-4791-9D3B-8BD4FD7D9C13}" destId="{1AE79215-D7A7-44BB-A82A-837A97AE192E}" srcOrd="2" destOrd="0" presId="urn:microsoft.com/office/officeart/2005/8/layout/process1"/>
    <dgm:cxn modelId="{398D98C4-8B8E-46AF-8AAD-9AE65BE99058}" type="presParOf" srcId="{D79F641A-5080-4791-9D3B-8BD4FD7D9C13}" destId="{17472E33-72F5-4102-9E88-A8D25CA20545}" srcOrd="3" destOrd="0" presId="urn:microsoft.com/office/officeart/2005/8/layout/process1"/>
    <dgm:cxn modelId="{6A3B408F-9CD6-4D57-A013-112B6D48D1CB}" type="presParOf" srcId="{17472E33-72F5-4102-9E88-A8D25CA20545}" destId="{0EC2FE77-553F-477D-B2F3-24172696B84C}" srcOrd="0" destOrd="0" presId="urn:microsoft.com/office/officeart/2005/8/layout/process1"/>
    <dgm:cxn modelId="{B56D806E-50A0-4C73-8671-44C19C2935D1}" type="presParOf" srcId="{D79F641A-5080-4791-9D3B-8BD4FD7D9C13}" destId="{9C2BCDFB-EB49-4D43-9700-EC9CE0309D5C}" srcOrd="4" destOrd="0" presId="urn:microsoft.com/office/officeart/2005/8/layout/process1"/>
    <dgm:cxn modelId="{DC795DCB-1E45-44C7-96D4-E487D30FAAAA}" type="presParOf" srcId="{D79F641A-5080-4791-9D3B-8BD4FD7D9C13}" destId="{86C0D0FB-C2E4-497A-9D79-F6580ADC211F}" srcOrd="5" destOrd="0" presId="urn:microsoft.com/office/officeart/2005/8/layout/process1"/>
    <dgm:cxn modelId="{0277CF70-8E8F-4CB7-98C3-BA8F9F82FD25}" type="presParOf" srcId="{86C0D0FB-C2E4-497A-9D79-F6580ADC211F}" destId="{5B6476F2-3859-4450-BC8F-08AFDD666983}" srcOrd="0" destOrd="0" presId="urn:microsoft.com/office/officeart/2005/8/layout/process1"/>
    <dgm:cxn modelId="{44AC0BFB-A873-4DAD-8076-F229D0D3F567}" type="presParOf" srcId="{D79F641A-5080-4791-9D3B-8BD4FD7D9C13}" destId="{AD852B6A-E724-43DB-A3C7-7299B6BA5B7D}" srcOrd="6" destOrd="0" presId="urn:microsoft.com/office/officeart/2005/8/layout/process1"/>
    <dgm:cxn modelId="{BDE4C3B9-63DF-4224-97E8-2569B4B6AA45}" type="presParOf" srcId="{D79F641A-5080-4791-9D3B-8BD4FD7D9C13}" destId="{9DB3391B-CC20-43B7-80F3-0D78046C06CF}" srcOrd="7" destOrd="0" presId="urn:microsoft.com/office/officeart/2005/8/layout/process1"/>
    <dgm:cxn modelId="{D16225A7-88CE-40F0-AEA8-4263A1AAD4BA}" type="presParOf" srcId="{9DB3391B-CC20-43B7-80F3-0D78046C06CF}" destId="{1F366FFC-3416-420C-A9E3-E5EE7FB8497C}" srcOrd="0" destOrd="0" presId="urn:microsoft.com/office/officeart/2005/8/layout/process1"/>
    <dgm:cxn modelId="{589B5782-FFBD-4B7D-8E65-7D5F02B6A1B0}" type="presParOf" srcId="{D79F641A-5080-4791-9D3B-8BD4FD7D9C13}" destId="{60A7FCC4-CBC0-464D-A917-209AEF4BC881}" srcOrd="8" destOrd="0" presId="urn:microsoft.com/office/officeart/2005/8/layout/process1"/>
    <dgm:cxn modelId="{A102F487-E5DD-4406-8E48-2B1B8C193BB4}" type="presParOf" srcId="{D79F641A-5080-4791-9D3B-8BD4FD7D9C13}" destId="{31E5DFD2-CCA5-49FF-A478-9F634C53D240}" srcOrd="9" destOrd="0" presId="urn:microsoft.com/office/officeart/2005/8/layout/process1"/>
    <dgm:cxn modelId="{DB5D597C-D289-42DD-ADE7-C16CCCC31A3A}" type="presParOf" srcId="{31E5DFD2-CCA5-49FF-A478-9F634C53D240}" destId="{9217FB12-0060-47C7-810E-32ECD207F2C8}" srcOrd="0" destOrd="0" presId="urn:microsoft.com/office/officeart/2005/8/layout/process1"/>
    <dgm:cxn modelId="{82F002B5-DF5B-4DCA-B5FD-38F1A31E4434}" type="presParOf" srcId="{D79F641A-5080-4791-9D3B-8BD4FD7D9C13}" destId="{8F091266-8C93-40D9-9E93-35868D04CDA1}" srcOrd="10" destOrd="0" presId="urn:microsoft.com/office/officeart/2005/8/layout/process1"/>
    <dgm:cxn modelId="{A270999B-093A-44CA-A7A3-5F80075B2293}" type="presParOf" srcId="{D79F641A-5080-4791-9D3B-8BD4FD7D9C13}" destId="{3586BAB2-3AFA-4FC3-8D1D-3BB20C53BD18}" srcOrd="11" destOrd="0" presId="urn:microsoft.com/office/officeart/2005/8/layout/process1"/>
    <dgm:cxn modelId="{AC7968CF-7ABE-4973-BC67-6F0304C8994F}" type="presParOf" srcId="{3586BAB2-3AFA-4FC3-8D1D-3BB20C53BD18}" destId="{39F846F0-EBF6-411B-9E5A-1D9ECE972DFC}" srcOrd="0" destOrd="0" presId="urn:microsoft.com/office/officeart/2005/8/layout/process1"/>
    <dgm:cxn modelId="{BAF7D864-0D75-4672-8CFE-65B64B4D933E}" type="presParOf" srcId="{D79F641A-5080-4791-9D3B-8BD4FD7D9C13}" destId="{D3ADEC0E-1CAF-43D0-A0EB-B0F255A6787A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C106A0-40D3-4261-9BDC-D12303D56899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D3AAA7-0837-42AF-B120-A2155BE25FE3}">
      <dgm:prSet phldrT="[文本]" custT="1"/>
      <dgm:spPr/>
      <dgm:t>
        <a:bodyPr/>
        <a:lstStyle/>
        <a:p>
          <a:r>
            <a:rPr lang="zh-CN" altLang="en-US" sz="1800" dirty="0" smtClean="0"/>
            <a:t>前端传入新闻</a:t>
          </a:r>
          <a:endParaRPr lang="zh-CN" altLang="en-US" sz="1800" dirty="0"/>
        </a:p>
      </dgm:t>
    </dgm:pt>
    <dgm:pt modelId="{7E4DEB25-006F-44AA-8ECD-F816B2383F3D}" type="parTrans" cxnId="{D9BA91C1-8803-4B34-8B90-3E842FD4701D}">
      <dgm:prSet/>
      <dgm:spPr/>
      <dgm:t>
        <a:bodyPr/>
        <a:lstStyle/>
        <a:p>
          <a:endParaRPr lang="zh-CN" altLang="en-US" sz="1600"/>
        </a:p>
      </dgm:t>
    </dgm:pt>
    <dgm:pt modelId="{B07359DF-1739-47F1-B11F-E153523B26CE}" type="sibTrans" cxnId="{D9BA91C1-8803-4B34-8B90-3E842FD4701D}">
      <dgm:prSet custT="1"/>
      <dgm:spPr/>
      <dgm:t>
        <a:bodyPr/>
        <a:lstStyle/>
        <a:p>
          <a:endParaRPr lang="zh-CN" altLang="en-US" sz="1600"/>
        </a:p>
      </dgm:t>
    </dgm:pt>
    <dgm:pt modelId="{6FCB257E-2BEE-4144-8E7B-0ECE816C5D1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800" dirty="0" smtClean="0"/>
            <a:t>通过</a:t>
          </a:r>
          <a:r>
            <a:rPr lang="en-US" altLang="zh-CN" sz="1800" dirty="0" smtClean="0"/>
            <a:t>CNN</a:t>
          </a:r>
          <a:r>
            <a:rPr lang="zh-CN" altLang="en-US" sz="1800" dirty="0" smtClean="0"/>
            <a:t>分类进行文本分类</a:t>
          </a:r>
          <a:endParaRPr lang="zh-CN" altLang="en-US" sz="1800" dirty="0"/>
        </a:p>
      </dgm:t>
    </dgm:pt>
    <dgm:pt modelId="{817A7553-ABC7-4709-8ED5-AF312925D774}" type="parTrans" cxnId="{82702744-4E96-4B83-8C6C-845A3F8353F4}">
      <dgm:prSet/>
      <dgm:spPr/>
      <dgm:t>
        <a:bodyPr/>
        <a:lstStyle/>
        <a:p>
          <a:endParaRPr lang="zh-CN" altLang="en-US" sz="1600"/>
        </a:p>
      </dgm:t>
    </dgm:pt>
    <dgm:pt modelId="{092EAA49-F1B7-4ACC-8400-E888932026A0}" type="sibTrans" cxnId="{82702744-4E96-4B83-8C6C-845A3F8353F4}">
      <dgm:prSet custT="1"/>
      <dgm:spPr/>
      <dgm:t>
        <a:bodyPr/>
        <a:lstStyle/>
        <a:p>
          <a:endParaRPr lang="zh-CN" altLang="en-US" sz="1600"/>
        </a:p>
      </dgm:t>
    </dgm:pt>
    <dgm:pt modelId="{6626ABEC-C65B-4CE2-ABF5-70CEC80E3DAA}">
      <dgm:prSet phldrT="[文本]" custT="1"/>
      <dgm:spPr/>
      <dgm:t>
        <a:bodyPr/>
        <a:lstStyle/>
        <a:p>
          <a:r>
            <a:rPr lang="zh-CN" altLang="en-US" sz="2000" dirty="0" smtClean="0"/>
            <a:t>根据分类设定初始时效</a:t>
          </a:r>
          <a:endParaRPr lang="zh-CN" altLang="en-US" sz="2000" dirty="0"/>
        </a:p>
      </dgm:t>
    </dgm:pt>
    <dgm:pt modelId="{267074A4-5B30-420F-9DBA-B09BF5045B0E}" type="parTrans" cxnId="{3BB89B9D-B4C1-4383-B5D3-C9C5452B3426}">
      <dgm:prSet/>
      <dgm:spPr/>
      <dgm:t>
        <a:bodyPr/>
        <a:lstStyle/>
        <a:p>
          <a:endParaRPr lang="zh-CN" altLang="en-US" sz="1600"/>
        </a:p>
      </dgm:t>
    </dgm:pt>
    <dgm:pt modelId="{8FE6164C-9F3B-4262-ABDB-60CE75E4A282}" type="sibTrans" cxnId="{3BB89B9D-B4C1-4383-B5D3-C9C5452B3426}">
      <dgm:prSet custT="1"/>
      <dgm:spPr/>
      <dgm:t>
        <a:bodyPr/>
        <a:lstStyle/>
        <a:p>
          <a:endParaRPr lang="zh-CN" altLang="en-US" sz="1600"/>
        </a:p>
      </dgm:t>
    </dgm:pt>
    <dgm:pt modelId="{68138DE8-AAC5-4A65-883D-BE0E61F39261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/>
            <a:t>相关内容进行话题归类相应调整</a:t>
          </a:r>
          <a:endParaRPr lang="zh-CN" altLang="en-US" sz="2000" dirty="0"/>
        </a:p>
      </dgm:t>
    </dgm:pt>
    <dgm:pt modelId="{3B4E4253-75CB-441C-BD37-7A6F09EA2E09}" type="par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6ACAA120-CBC3-4085-A0E1-975A71523584}" type="sib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2E2F22EC-442A-4487-9200-9B0E1FFDE089}">
      <dgm:prSet phldrT="[文本]" custT="1"/>
      <dgm:spPr/>
      <dgm:t>
        <a:bodyPr/>
        <a:lstStyle/>
        <a:p>
          <a:r>
            <a:rPr lang="zh-CN" altLang="en-US" sz="2000" dirty="0" smtClean="0"/>
            <a:t>提取内容中时间信息对时效性调整</a:t>
          </a:r>
          <a:endParaRPr lang="zh-CN" altLang="en-US" sz="2000" dirty="0"/>
        </a:p>
      </dgm:t>
    </dgm:pt>
    <dgm:pt modelId="{3F3C480A-BF12-4E9C-8288-516512418A18}" type="parTrans" cxnId="{969037C8-0B96-45A1-851C-83B23B46A4F8}">
      <dgm:prSet/>
      <dgm:spPr/>
      <dgm:t>
        <a:bodyPr/>
        <a:lstStyle/>
        <a:p>
          <a:endParaRPr lang="zh-CN" altLang="en-US" sz="1600"/>
        </a:p>
      </dgm:t>
    </dgm:pt>
    <dgm:pt modelId="{8864E798-9FEE-4A95-BB9B-514404802815}" type="sibTrans" cxnId="{969037C8-0B96-45A1-851C-83B23B46A4F8}">
      <dgm:prSet custT="1"/>
      <dgm:spPr/>
      <dgm:t>
        <a:bodyPr/>
        <a:lstStyle/>
        <a:p>
          <a:endParaRPr lang="zh-CN" altLang="en-US" sz="1600"/>
        </a:p>
      </dgm:t>
    </dgm:pt>
    <dgm:pt modelId="{EBEE6913-B73B-4CE8-82D2-65A6E59C635D}">
      <dgm:prSet phldrT="[文本]"/>
      <dgm:spPr/>
      <dgm:t>
        <a:bodyPr/>
        <a:lstStyle/>
        <a:p>
          <a:r>
            <a:rPr lang="zh-CN" altLang="en-US" dirty="0" smtClean="0"/>
            <a:t>根据</a:t>
          </a:r>
          <a:r>
            <a:rPr lang="en-US" altLang="zh-CN" dirty="0" smtClean="0"/>
            <a:t>CTR</a:t>
          </a:r>
          <a:r>
            <a:rPr lang="zh-CN" altLang="en-US" dirty="0" smtClean="0"/>
            <a:t>对文章时效性进行调整</a:t>
          </a:r>
          <a:endParaRPr lang="zh-CN" altLang="en-US" dirty="0"/>
        </a:p>
      </dgm:t>
    </dgm:pt>
    <dgm:pt modelId="{4B25ADC6-4CC1-450B-9878-8653ABB00AA6}" type="par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8910FE2F-42AE-4352-8795-95AFACD2FBD3}" type="sib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6A1BD271-950B-497C-A2BB-9CD9ED93B993}">
      <dgm:prSet custT="1"/>
      <dgm:spPr/>
      <dgm:t>
        <a:bodyPr/>
        <a:lstStyle/>
        <a:p>
          <a:r>
            <a:rPr lang="zh-CN" altLang="en-US" sz="2400" dirty="0" smtClean="0"/>
            <a:t>结果展示</a:t>
          </a:r>
          <a:endParaRPr lang="zh-CN" altLang="en-US" sz="2400" dirty="0"/>
        </a:p>
      </dgm:t>
    </dgm:pt>
    <dgm:pt modelId="{7F7BC5C1-9AE2-401E-9278-F178FB07684D}" type="par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FA2452E9-2A64-444D-9DD9-ADC1BA3FB655}" type="sib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D79F641A-5080-4791-9D3B-8BD4FD7D9C13}" type="pres">
      <dgm:prSet presAssocID="{C0C106A0-40D3-4261-9BDC-D12303D5689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1BC062-2593-4C60-83AA-DD60F3E8CF57}" type="pres">
      <dgm:prSet presAssocID="{DFD3AAA7-0837-42AF-B120-A2155BE25FE3}" presName="node" presStyleLbl="node1" presStyleIdx="0" presStyleCnt="7" custLinFactNeighborY="-6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4B66BE-FF0C-4212-B7C8-A05EA1E47279}" type="pres">
      <dgm:prSet presAssocID="{B07359DF-1739-47F1-B11F-E153523B26C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6AEE032B-9540-408B-8449-AFF554307096}" type="pres">
      <dgm:prSet presAssocID="{B07359DF-1739-47F1-B11F-E153523B26CE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1AE79215-D7A7-44BB-A82A-837A97AE192E}" type="pres">
      <dgm:prSet presAssocID="{6FCB257E-2BEE-4144-8E7B-0ECE816C5D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2E33-72F5-4102-9E88-A8D25CA20545}" type="pres">
      <dgm:prSet presAssocID="{092EAA49-F1B7-4ACC-8400-E888932026A0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0EC2FE77-553F-477D-B2F3-24172696B84C}" type="pres">
      <dgm:prSet presAssocID="{092EAA49-F1B7-4ACC-8400-E888932026A0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9C2BCDFB-EB49-4D43-9700-EC9CE0309D5C}" type="pres">
      <dgm:prSet presAssocID="{6626ABEC-C65B-4CE2-ABF5-70CEC80E3DA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C0D0FB-C2E4-497A-9D79-F6580ADC211F}" type="pres">
      <dgm:prSet presAssocID="{8FE6164C-9F3B-4262-ABDB-60CE75E4A282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5B6476F2-3859-4450-BC8F-08AFDD666983}" type="pres">
      <dgm:prSet presAssocID="{8FE6164C-9F3B-4262-ABDB-60CE75E4A282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AD852B6A-E724-43DB-A3C7-7299B6BA5B7D}" type="pres">
      <dgm:prSet presAssocID="{2E2F22EC-442A-4487-9200-9B0E1FFDE089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B3391B-CC20-43B7-80F3-0D78046C06CF}" type="pres">
      <dgm:prSet presAssocID="{8864E798-9FEE-4A95-BB9B-514404802815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1F366FFC-3416-420C-A9E3-E5EE7FB8497C}" type="pres">
      <dgm:prSet presAssocID="{8864E798-9FEE-4A95-BB9B-514404802815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60A7FCC4-CBC0-464D-A917-209AEF4BC881}" type="pres">
      <dgm:prSet presAssocID="{68138DE8-AAC5-4A65-883D-BE0E61F3926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5DFD2-CCA5-49FF-A478-9F634C53D240}" type="pres">
      <dgm:prSet presAssocID="{6ACAA120-CBC3-4085-A0E1-975A71523584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9217FB12-0060-47C7-810E-32ECD207F2C8}" type="pres">
      <dgm:prSet presAssocID="{6ACAA120-CBC3-4085-A0E1-975A71523584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8F091266-8C93-40D9-9E93-35868D04CDA1}" type="pres">
      <dgm:prSet presAssocID="{EBEE6913-B73B-4CE8-82D2-65A6E59C635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86BAB2-3AFA-4FC3-8D1D-3BB20C53BD18}" type="pres">
      <dgm:prSet presAssocID="{8910FE2F-42AE-4352-8795-95AFACD2FBD3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39F846F0-EBF6-411B-9E5A-1D9ECE972DFC}" type="pres">
      <dgm:prSet presAssocID="{8910FE2F-42AE-4352-8795-95AFACD2FBD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D3ADEC0E-1CAF-43D0-A0EB-B0F255A6787A}" type="pres">
      <dgm:prSet presAssocID="{6A1BD271-950B-497C-A2BB-9CD9ED93B9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A4B87D5-28E0-4DD0-B904-BAB7FB68EDE6}" type="presOf" srcId="{EBEE6913-B73B-4CE8-82D2-65A6E59C635D}" destId="{8F091266-8C93-40D9-9E93-35868D04CDA1}" srcOrd="0" destOrd="0" presId="urn:microsoft.com/office/officeart/2005/8/layout/process1"/>
    <dgm:cxn modelId="{2DCDEA40-5C58-4216-99D1-75D9B5483005}" type="presOf" srcId="{B07359DF-1739-47F1-B11F-E153523B26CE}" destId="{6AEE032B-9540-408B-8449-AFF554307096}" srcOrd="1" destOrd="0" presId="urn:microsoft.com/office/officeart/2005/8/layout/process1"/>
    <dgm:cxn modelId="{428F4C92-F539-4D61-99DF-B0111B38CB58}" type="presOf" srcId="{DFD3AAA7-0837-42AF-B120-A2155BE25FE3}" destId="{BB1BC062-2593-4C60-83AA-DD60F3E8CF57}" srcOrd="0" destOrd="0" presId="urn:microsoft.com/office/officeart/2005/8/layout/process1"/>
    <dgm:cxn modelId="{F6D018C5-A7A2-4883-A5A4-01CD97002665}" type="presOf" srcId="{68138DE8-AAC5-4A65-883D-BE0E61F39261}" destId="{60A7FCC4-CBC0-464D-A917-209AEF4BC881}" srcOrd="0" destOrd="0" presId="urn:microsoft.com/office/officeart/2005/8/layout/process1"/>
    <dgm:cxn modelId="{3BB89B9D-B4C1-4383-B5D3-C9C5452B3426}" srcId="{C0C106A0-40D3-4261-9BDC-D12303D56899}" destId="{6626ABEC-C65B-4CE2-ABF5-70CEC80E3DAA}" srcOrd="2" destOrd="0" parTransId="{267074A4-5B30-420F-9DBA-B09BF5045B0E}" sibTransId="{8FE6164C-9F3B-4262-ABDB-60CE75E4A282}"/>
    <dgm:cxn modelId="{BDF852FB-694F-4E84-8C4D-B7423B2D50F5}" type="presOf" srcId="{8864E798-9FEE-4A95-BB9B-514404802815}" destId="{1F366FFC-3416-420C-A9E3-E5EE7FB8497C}" srcOrd="1" destOrd="0" presId="urn:microsoft.com/office/officeart/2005/8/layout/process1"/>
    <dgm:cxn modelId="{7E3455FB-AA7B-40E9-8559-A8AB0CFC72AA}" type="presOf" srcId="{6FCB257E-2BEE-4144-8E7B-0ECE816C5D1B}" destId="{1AE79215-D7A7-44BB-A82A-837A97AE192E}" srcOrd="0" destOrd="0" presId="urn:microsoft.com/office/officeart/2005/8/layout/process1"/>
    <dgm:cxn modelId="{E098314B-1EFC-4EB5-9421-A20C6EACB1BC}" type="presOf" srcId="{6626ABEC-C65B-4CE2-ABF5-70CEC80E3DAA}" destId="{9C2BCDFB-EB49-4D43-9700-EC9CE0309D5C}" srcOrd="0" destOrd="0" presId="urn:microsoft.com/office/officeart/2005/8/layout/process1"/>
    <dgm:cxn modelId="{F85A25EF-6EE3-4CA6-A76B-2A07F95B2AB3}" type="presOf" srcId="{6A1BD271-950B-497C-A2BB-9CD9ED93B993}" destId="{D3ADEC0E-1CAF-43D0-A0EB-B0F255A6787A}" srcOrd="0" destOrd="0" presId="urn:microsoft.com/office/officeart/2005/8/layout/process1"/>
    <dgm:cxn modelId="{3C879676-022B-443F-A5B3-AA1FEE1B471D}" type="presOf" srcId="{092EAA49-F1B7-4ACC-8400-E888932026A0}" destId="{17472E33-72F5-4102-9E88-A8D25CA20545}" srcOrd="0" destOrd="0" presId="urn:microsoft.com/office/officeart/2005/8/layout/process1"/>
    <dgm:cxn modelId="{F19F9A63-21EE-448E-8979-8A660AFD08FD}" type="presOf" srcId="{C0C106A0-40D3-4261-9BDC-D12303D56899}" destId="{D79F641A-5080-4791-9D3B-8BD4FD7D9C13}" srcOrd="0" destOrd="0" presId="urn:microsoft.com/office/officeart/2005/8/layout/process1"/>
    <dgm:cxn modelId="{605D704F-E796-4BEF-B8D3-59B96F0DE35E}" type="presOf" srcId="{B07359DF-1739-47F1-B11F-E153523B26CE}" destId="{624B66BE-FF0C-4212-B7C8-A05EA1E47279}" srcOrd="0" destOrd="0" presId="urn:microsoft.com/office/officeart/2005/8/layout/process1"/>
    <dgm:cxn modelId="{77066604-C253-48D7-9595-8382B5920C1B}" type="presOf" srcId="{8910FE2F-42AE-4352-8795-95AFACD2FBD3}" destId="{39F846F0-EBF6-411B-9E5A-1D9ECE972DFC}" srcOrd="1" destOrd="0" presId="urn:microsoft.com/office/officeart/2005/8/layout/process1"/>
    <dgm:cxn modelId="{E4A62B98-5915-4B04-BC19-711A761CBDD7}" type="presOf" srcId="{8FE6164C-9F3B-4262-ABDB-60CE75E4A282}" destId="{86C0D0FB-C2E4-497A-9D79-F6580ADC211F}" srcOrd="0" destOrd="0" presId="urn:microsoft.com/office/officeart/2005/8/layout/process1"/>
    <dgm:cxn modelId="{8DE7BF3C-B7DA-4351-8FA2-145979A788D9}" srcId="{C0C106A0-40D3-4261-9BDC-D12303D56899}" destId="{68138DE8-AAC5-4A65-883D-BE0E61F39261}" srcOrd="4" destOrd="0" parTransId="{3B4E4253-75CB-441C-BD37-7A6F09EA2E09}" sibTransId="{6ACAA120-CBC3-4085-A0E1-975A71523584}"/>
    <dgm:cxn modelId="{82702744-4E96-4B83-8C6C-845A3F8353F4}" srcId="{C0C106A0-40D3-4261-9BDC-D12303D56899}" destId="{6FCB257E-2BEE-4144-8E7B-0ECE816C5D1B}" srcOrd="1" destOrd="0" parTransId="{817A7553-ABC7-4709-8ED5-AF312925D774}" sibTransId="{092EAA49-F1B7-4ACC-8400-E888932026A0}"/>
    <dgm:cxn modelId="{193CD455-D263-465F-9414-BFD7A1ADA67D}" srcId="{C0C106A0-40D3-4261-9BDC-D12303D56899}" destId="{EBEE6913-B73B-4CE8-82D2-65A6E59C635D}" srcOrd="5" destOrd="0" parTransId="{4B25ADC6-4CC1-450B-9878-8653ABB00AA6}" sibTransId="{8910FE2F-42AE-4352-8795-95AFACD2FBD3}"/>
    <dgm:cxn modelId="{696DA74B-BF19-4DB0-9F2A-E3642990E356}" type="presOf" srcId="{6ACAA120-CBC3-4085-A0E1-975A71523584}" destId="{31E5DFD2-CCA5-49FF-A478-9F634C53D240}" srcOrd="0" destOrd="0" presId="urn:microsoft.com/office/officeart/2005/8/layout/process1"/>
    <dgm:cxn modelId="{D9BA91C1-8803-4B34-8B90-3E842FD4701D}" srcId="{C0C106A0-40D3-4261-9BDC-D12303D56899}" destId="{DFD3AAA7-0837-42AF-B120-A2155BE25FE3}" srcOrd="0" destOrd="0" parTransId="{7E4DEB25-006F-44AA-8ECD-F816B2383F3D}" sibTransId="{B07359DF-1739-47F1-B11F-E153523B26CE}"/>
    <dgm:cxn modelId="{6D33E9F4-9D89-4A38-BC32-20E87789432D}" srcId="{C0C106A0-40D3-4261-9BDC-D12303D56899}" destId="{6A1BD271-950B-497C-A2BB-9CD9ED93B993}" srcOrd="6" destOrd="0" parTransId="{7F7BC5C1-9AE2-401E-9278-F178FB07684D}" sibTransId="{FA2452E9-2A64-444D-9DD9-ADC1BA3FB655}"/>
    <dgm:cxn modelId="{969037C8-0B96-45A1-851C-83B23B46A4F8}" srcId="{C0C106A0-40D3-4261-9BDC-D12303D56899}" destId="{2E2F22EC-442A-4487-9200-9B0E1FFDE089}" srcOrd="3" destOrd="0" parTransId="{3F3C480A-BF12-4E9C-8288-516512418A18}" sibTransId="{8864E798-9FEE-4A95-BB9B-514404802815}"/>
    <dgm:cxn modelId="{A0A2F9AC-5967-478E-8DFC-D67344DF97C8}" type="presOf" srcId="{6ACAA120-CBC3-4085-A0E1-975A71523584}" destId="{9217FB12-0060-47C7-810E-32ECD207F2C8}" srcOrd="1" destOrd="0" presId="urn:microsoft.com/office/officeart/2005/8/layout/process1"/>
    <dgm:cxn modelId="{3739D9D6-BE1B-47FD-A678-FB3C6C3A2595}" type="presOf" srcId="{8864E798-9FEE-4A95-BB9B-514404802815}" destId="{9DB3391B-CC20-43B7-80F3-0D78046C06CF}" srcOrd="0" destOrd="0" presId="urn:microsoft.com/office/officeart/2005/8/layout/process1"/>
    <dgm:cxn modelId="{C2477E47-9B53-47CF-9B10-34E46A8F4CD4}" type="presOf" srcId="{2E2F22EC-442A-4487-9200-9B0E1FFDE089}" destId="{AD852B6A-E724-43DB-A3C7-7299B6BA5B7D}" srcOrd="0" destOrd="0" presId="urn:microsoft.com/office/officeart/2005/8/layout/process1"/>
    <dgm:cxn modelId="{B891C122-F55A-462A-BCC1-AA3E217D0134}" type="presOf" srcId="{8910FE2F-42AE-4352-8795-95AFACD2FBD3}" destId="{3586BAB2-3AFA-4FC3-8D1D-3BB20C53BD18}" srcOrd="0" destOrd="0" presId="urn:microsoft.com/office/officeart/2005/8/layout/process1"/>
    <dgm:cxn modelId="{3EF0D8A5-55C1-44DF-A33C-476F279FD980}" type="presOf" srcId="{8FE6164C-9F3B-4262-ABDB-60CE75E4A282}" destId="{5B6476F2-3859-4450-BC8F-08AFDD666983}" srcOrd="1" destOrd="0" presId="urn:microsoft.com/office/officeart/2005/8/layout/process1"/>
    <dgm:cxn modelId="{25DCCCCD-129E-4BEC-93D2-032B15BE999B}" type="presOf" srcId="{092EAA49-F1B7-4ACC-8400-E888932026A0}" destId="{0EC2FE77-553F-477D-B2F3-24172696B84C}" srcOrd="1" destOrd="0" presId="urn:microsoft.com/office/officeart/2005/8/layout/process1"/>
    <dgm:cxn modelId="{A44558E3-D84F-4225-BC7F-23B1EEFF704D}" type="presParOf" srcId="{D79F641A-5080-4791-9D3B-8BD4FD7D9C13}" destId="{BB1BC062-2593-4C60-83AA-DD60F3E8CF57}" srcOrd="0" destOrd="0" presId="urn:microsoft.com/office/officeart/2005/8/layout/process1"/>
    <dgm:cxn modelId="{721EC20E-267B-42BB-AA7D-7E0BE20BA0D0}" type="presParOf" srcId="{D79F641A-5080-4791-9D3B-8BD4FD7D9C13}" destId="{624B66BE-FF0C-4212-B7C8-A05EA1E47279}" srcOrd="1" destOrd="0" presId="urn:microsoft.com/office/officeart/2005/8/layout/process1"/>
    <dgm:cxn modelId="{4DD19EBF-BE72-45BC-826A-78E723B44A4A}" type="presParOf" srcId="{624B66BE-FF0C-4212-B7C8-A05EA1E47279}" destId="{6AEE032B-9540-408B-8449-AFF554307096}" srcOrd="0" destOrd="0" presId="urn:microsoft.com/office/officeart/2005/8/layout/process1"/>
    <dgm:cxn modelId="{4060F42F-0FFC-4399-81D2-D026882EA0C4}" type="presParOf" srcId="{D79F641A-5080-4791-9D3B-8BD4FD7D9C13}" destId="{1AE79215-D7A7-44BB-A82A-837A97AE192E}" srcOrd="2" destOrd="0" presId="urn:microsoft.com/office/officeart/2005/8/layout/process1"/>
    <dgm:cxn modelId="{DA1EEEE8-6535-4AEE-8912-AC96963E8360}" type="presParOf" srcId="{D79F641A-5080-4791-9D3B-8BD4FD7D9C13}" destId="{17472E33-72F5-4102-9E88-A8D25CA20545}" srcOrd="3" destOrd="0" presId="urn:microsoft.com/office/officeart/2005/8/layout/process1"/>
    <dgm:cxn modelId="{E5BD5FF4-C450-4F79-9344-9E6EB834C759}" type="presParOf" srcId="{17472E33-72F5-4102-9E88-A8D25CA20545}" destId="{0EC2FE77-553F-477D-B2F3-24172696B84C}" srcOrd="0" destOrd="0" presId="urn:microsoft.com/office/officeart/2005/8/layout/process1"/>
    <dgm:cxn modelId="{971BFB70-E0C9-4318-9F42-B1AC61306542}" type="presParOf" srcId="{D79F641A-5080-4791-9D3B-8BD4FD7D9C13}" destId="{9C2BCDFB-EB49-4D43-9700-EC9CE0309D5C}" srcOrd="4" destOrd="0" presId="urn:microsoft.com/office/officeart/2005/8/layout/process1"/>
    <dgm:cxn modelId="{D2CD7715-7803-4806-B8BC-EF1DD713B789}" type="presParOf" srcId="{D79F641A-5080-4791-9D3B-8BD4FD7D9C13}" destId="{86C0D0FB-C2E4-497A-9D79-F6580ADC211F}" srcOrd="5" destOrd="0" presId="urn:microsoft.com/office/officeart/2005/8/layout/process1"/>
    <dgm:cxn modelId="{7E8181A5-3C79-4702-86DA-0893C930EF59}" type="presParOf" srcId="{86C0D0FB-C2E4-497A-9D79-F6580ADC211F}" destId="{5B6476F2-3859-4450-BC8F-08AFDD666983}" srcOrd="0" destOrd="0" presId="urn:microsoft.com/office/officeart/2005/8/layout/process1"/>
    <dgm:cxn modelId="{8A7F6EC5-F024-4B73-B163-52BE70339CEE}" type="presParOf" srcId="{D79F641A-5080-4791-9D3B-8BD4FD7D9C13}" destId="{AD852B6A-E724-43DB-A3C7-7299B6BA5B7D}" srcOrd="6" destOrd="0" presId="urn:microsoft.com/office/officeart/2005/8/layout/process1"/>
    <dgm:cxn modelId="{ACF86689-FCE4-4919-B1FA-12AE2BF7BB55}" type="presParOf" srcId="{D79F641A-5080-4791-9D3B-8BD4FD7D9C13}" destId="{9DB3391B-CC20-43B7-80F3-0D78046C06CF}" srcOrd="7" destOrd="0" presId="urn:microsoft.com/office/officeart/2005/8/layout/process1"/>
    <dgm:cxn modelId="{9E414987-94D5-43E9-8E86-54CFCE7B339C}" type="presParOf" srcId="{9DB3391B-CC20-43B7-80F3-0D78046C06CF}" destId="{1F366FFC-3416-420C-A9E3-E5EE7FB8497C}" srcOrd="0" destOrd="0" presId="urn:microsoft.com/office/officeart/2005/8/layout/process1"/>
    <dgm:cxn modelId="{F536C904-9863-4576-8AC4-F4BDAF381902}" type="presParOf" srcId="{D79F641A-5080-4791-9D3B-8BD4FD7D9C13}" destId="{60A7FCC4-CBC0-464D-A917-209AEF4BC881}" srcOrd="8" destOrd="0" presId="urn:microsoft.com/office/officeart/2005/8/layout/process1"/>
    <dgm:cxn modelId="{94FB7F4D-8127-4329-A4A6-6C3AA418562F}" type="presParOf" srcId="{D79F641A-5080-4791-9D3B-8BD4FD7D9C13}" destId="{31E5DFD2-CCA5-49FF-A478-9F634C53D240}" srcOrd="9" destOrd="0" presId="urn:microsoft.com/office/officeart/2005/8/layout/process1"/>
    <dgm:cxn modelId="{461FFC5E-5234-48DB-900A-DF052BB9D334}" type="presParOf" srcId="{31E5DFD2-CCA5-49FF-A478-9F634C53D240}" destId="{9217FB12-0060-47C7-810E-32ECD207F2C8}" srcOrd="0" destOrd="0" presId="urn:microsoft.com/office/officeart/2005/8/layout/process1"/>
    <dgm:cxn modelId="{E4B607A7-8F53-4B92-8E17-0F220A77CD94}" type="presParOf" srcId="{D79F641A-5080-4791-9D3B-8BD4FD7D9C13}" destId="{8F091266-8C93-40D9-9E93-35868D04CDA1}" srcOrd="10" destOrd="0" presId="urn:microsoft.com/office/officeart/2005/8/layout/process1"/>
    <dgm:cxn modelId="{2700AAE4-F074-40A3-8B40-E2DCB8A7A6CE}" type="presParOf" srcId="{D79F641A-5080-4791-9D3B-8BD4FD7D9C13}" destId="{3586BAB2-3AFA-4FC3-8D1D-3BB20C53BD18}" srcOrd="11" destOrd="0" presId="urn:microsoft.com/office/officeart/2005/8/layout/process1"/>
    <dgm:cxn modelId="{51F54945-7881-4453-80E6-8CBB4A98AD8C}" type="presParOf" srcId="{3586BAB2-3AFA-4FC3-8D1D-3BB20C53BD18}" destId="{39F846F0-EBF6-411B-9E5A-1D9ECE972DFC}" srcOrd="0" destOrd="0" presId="urn:microsoft.com/office/officeart/2005/8/layout/process1"/>
    <dgm:cxn modelId="{9BE36887-94D7-46EE-A52A-EA8DC8D287E3}" type="presParOf" srcId="{D79F641A-5080-4791-9D3B-8BD4FD7D9C13}" destId="{D3ADEC0E-1CAF-43D0-A0EB-B0F255A6787A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C106A0-40D3-4261-9BDC-D12303D56899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</dgm:pt>
    <dgm:pt modelId="{DFD3AAA7-0837-42AF-B120-A2155BE25FE3}">
      <dgm:prSet phldrT="[文本]"/>
      <dgm:spPr/>
      <dgm:t>
        <a:bodyPr/>
        <a:lstStyle/>
        <a:p>
          <a:r>
            <a:rPr lang="zh-CN" altLang="en-US" dirty="0" smtClean="0"/>
            <a:t>乔碧罗摄像头露脸</a:t>
          </a:r>
          <a:endParaRPr lang="zh-CN" altLang="en-US" dirty="0"/>
        </a:p>
      </dgm:t>
    </dgm:pt>
    <dgm:pt modelId="{7E4DEB25-006F-44AA-8ECD-F816B2383F3D}" type="parTrans" cxnId="{D9BA91C1-8803-4B34-8B90-3E842FD4701D}">
      <dgm:prSet/>
      <dgm:spPr/>
      <dgm:t>
        <a:bodyPr/>
        <a:lstStyle/>
        <a:p>
          <a:endParaRPr lang="zh-CN" altLang="en-US"/>
        </a:p>
      </dgm:t>
    </dgm:pt>
    <dgm:pt modelId="{B07359DF-1739-47F1-B11F-E153523B26CE}" type="sibTrans" cxnId="{D9BA91C1-8803-4B34-8B90-3E842FD4701D}">
      <dgm:prSet/>
      <dgm:spPr/>
      <dgm:t>
        <a:bodyPr/>
        <a:lstStyle/>
        <a:p>
          <a:endParaRPr lang="zh-CN" altLang="en-US"/>
        </a:p>
      </dgm:t>
    </dgm:pt>
    <dgm:pt modelId="{6FCB257E-2BEE-4144-8E7B-0ECE816C5D1B}">
      <dgm:prSet phldrT="[文本]"/>
      <dgm:spPr/>
      <dgm:t>
        <a:bodyPr/>
        <a:lstStyle/>
        <a:p>
          <a:r>
            <a:rPr lang="zh-CN" altLang="en-US" dirty="0" smtClean="0"/>
            <a:t>斗鱼封禁乔碧罗直播间</a:t>
          </a:r>
          <a:endParaRPr lang="zh-CN" altLang="en-US" dirty="0"/>
        </a:p>
      </dgm:t>
    </dgm:pt>
    <dgm:pt modelId="{817A7553-ABC7-4709-8ED5-AF312925D774}" type="parTrans" cxnId="{82702744-4E96-4B83-8C6C-845A3F8353F4}">
      <dgm:prSet/>
      <dgm:spPr/>
      <dgm:t>
        <a:bodyPr/>
        <a:lstStyle/>
        <a:p>
          <a:endParaRPr lang="zh-CN" altLang="en-US"/>
        </a:p>
      </dgm:t>
    </dgm:pt>
    <dgm:pt modelId="{092EAA49-F1B7-4ACC-8400-E888932026A0}" type="sibTrans" cxnId="{82702744-4E96-4B83-8C6C-845A3F8353F4}">
      <dgm:prSet/>
      <dgm:spPr/>
      <dgm:t>
        <a:bodyPr/>
        <a:lstStyle/>
        <a:p>
          <a:endParaRPr lang="zh-CN" altLang="en-US"/>
        </a:p>
      </dgm:t>
    </dgm:pt>
    <dgm:pt modelId="{6626ABEC-C65B-4CE2-ABF5-70CEC80E3DAA}">
      <dgm:prSet phldrT="[文本]"/>
      <dgm:spPr/>
      <dgm:t>
        <a:bodyPr/>
        <a:lstStyle/>
        <a:p>
          <a:r>
            <a:rPr lang="zh-CN" altLang="en-US" dirty="0" smtClean="0"/>
            <a:t>乔碧罗被永久禁播</a:t>
          </a:r>
          <a:endParaRPr lang="zh-CN" altLang="en-US" dirty="0"/>
        </a:p>
      </dgm:t>
    </dgm:pt>
    <dgm:pt modelId="{267074A4-5B30-420F-9DBA-B09BF5045B0E}" type="parTrans" cxnId="{3BB89B9D-B4C1-4383-B5D3-C9C5452B3426}">
      <dgm:prSet/>
      <dgm:spPr/>
      <dgm:t>
        <a:bodyPr/>
        <a:lstStyle/>
        <a:p>
          <a:endParaRPr lang="zh-CN" altLang="en-US"/>
        </a:p>
      </dgm:t>
    </dgm:pt>
    <dgm:pt modelId="{8FE6164C-9F3B-4262-ABDB-60CE75E4A282}" type="sibTrans" cxnId="{3BB89B9D-B4C1-4383-B5D3-C9C5452B3426}">
      <dgm:prSet/>
      <dgm:spPr/>
      <dgm:t>
        <a:bodyPr/>
        <a:lstStyle/>
        <a:p>
          <a:endParaRPr lang="zh-CN" altLang="en-US"/>
        </a:p>
      </dgm:t>
    </dgm:pt>
    <dgm:pt modelId="{2E2F22EC-442A-4487-9200-9B0E1FFDE089}">
      <dgm:prSet phldrT="[文本]"/>
      <dgm:spPr/>
      <dgm:t>
        <a:bodyPr/>
        <a:lstStyle/>
        <a:p>
          <a:r>
            <a:rPr lang="zh-CN" altLang="en-US" dirty="0" smtClean="0"/>
            <a:t>乔碧罗国外直播</a:t>
          </a:r>
          <a:endParaRPr lang="zh-CN" altLang="en-US" dirty="0"/>
        </a:p>
      </dgm:t>
    </dgm:pt>
    <dgm:pt modelId="{3F3C480A-BF12-4E9C-8288-516512418A18}" type="parTrans" cxnId="{969037C8-0B96-45A1-851C-83B23B46A4F8}">
      <dgm:prSet/>
      <dgm:spPr/>
      <dgm:t>
        <a:bodyPr/>
        <a:lstStyle/>
        <a:p>
          <a:endParaRPr lang="zh-CN" altLang="en-US"/>
        </a:p>
      </dgm:t>
    </dgm:pt>
    <dgm:pt modelId="{8864E798-9FEE-4A95-BB9B-514404802815}" type="sibTrans" cxnId="{969037C8-0B96-45A1-851C-83B23B46A4F8}">
      <dgm:prSet/>
      <dgm:spPr/>
      <dgm:t>
        <a:bodyPr/>
        <a:lstStyle/>
        <a:p>
          <a:endParaRPr lang="zh-CN" altLang="en-US"/>
        </a:p>
      </dgm:t>
    </dgm:pt>
    <dgm:pt modelId="{D79F641A-5080-4791-9D3B-8BD4FD7D9C13}" type="pres">
      <dgm:prSet presAssocID="{C0C106A0-40D3-4261-9BDC-D12303D56899}" presName="Name0" presStyleCnt="0">
        <dgm:presLayoutVars>
          <dgm:dir/>
          <dgm:resizeHandles val="exact"/>
        </dgm:presLayoutVars>
      </dgm:prSet>
      <dgm:spPr/>
    </dgm:pt>
    <dgm:pt modelId="{BB1BC062-2593-4C60-83AA-DD60F3E8CF57}" type="pres">
      <dgm:prSet presAssocID="{DFD3AAA7-0837-42AF-B120-A2155BE25FE3}" presName="node" presStyleLbl="node1" presStyleIdx="0" presStyleCnt="4" custLinFactNeighborX="2853" custLinFactNeighborY="22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4B66BE-FF0C-4212-B7C8-A05EA1E47279}" type="pres">
      <dgm:prSet presAssocID="{B07359DF-1739-47F1-B11F-E153523B26C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6AEE032B-9540-408B-8449-AFF554307096}" type="pres">
      <dgm:prSet presAssocID="{B07359DF-1739-47F1-B11F-E153523B26C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AE79215-D7A7-44BB-A82A-837A97AE192E}" type="pres">
      <dgm:prSet presAssocID="{6FCB257E-2BEE-4144-8E7B-0ECE816C5D1B}" presName="node" presStyleLbl="node1" presStyleIdx="1" presStyleCnt="4" custLinFactNeighborX="-6765" custLinFactNeighborY="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2E33-72F5-4102-9E88-A8D25CA20545}" type="pres">
      <dgm:prSet presAssocID="{092EAA49-F1B7-4ACC-8400-E888932026A0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0EC2FE77-553F-477D-B2F3-24172696B84C}" type="pres">
      <dgm:prSet presAssocID="{092EAA49-F1B7-4ACC-8400-E888932026A0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9C2BCDFB-EB49-4D43-9700-EC9CE0309D5C}" type="pres">
      <dgm:prSet presAssocID="{6626ABEC-C65B-4CE2-ABF5-70CEC80E3D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C0D0FB-C2E4-497A-9D79-F6580ADC211F}" type="pres">
      <dgm:prSet presAssocID="{8FE6164C-9F3B-4262-ABDB-60CE75E4A282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5B6476F2-3859-4450-BC8F-08AFDD666983}" type="pres">
      <dgm:prSet presAssocID="{8FE6164C-9F3B-4262-ABDB-60CE75E4A282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D852B6A-E724-43DB-A3C7-7299B6BA5B7D}" type="pres">
      <dgm:prSet presAssocID="{2E2F22EC-442A-4487-9200-9B0E1FFDE08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01EBBA4-3CF4-4BC4-86DA-5ED3F0F9D204}" type="presOf" srcId="{DFD3AAA7-0837-42AF-B120-A2155BE25FE3}" destId="{BB1BC062-2593-4C60-83AA-DD60F3E8CF57}" srcOrd="0" destOrd="0" presId="urn:microsoft.com/office/officeart/2005/8/layout/process1"/>
    <dgm:cxn modelId="{82702744-4E96-4B83-8C6C-845A3F8353F4}" srcId="{C0C106A0-40D3-4261-9BDC-D12303D56899}" destId="{6FCB257E-2BEE-4144-8E7B-0ECE816C5D1B}" srcOrd="1" destOrd="0" parTransId="{817A7553-ABC7-4709-8ED5-AF312925D774}" sibTransId="{092EAA49-F1B7-4ACC-8400-E888932026A0}"/>
    <dgm:cxn modelId="{EF072FAE-E1AC-4CC8-8A38-EDCD9CE803EF}" type="presOf" srcId="{092EAA49-F1B7-4ACC-8400-E888932026A0}" destId="{0EC2FE77-553F-477D-B2F3-24172696B84C}" srcOrd="1" destOrd="0" presId="urn:microsoft.com/office/officeart/2005/8/layout/process1"/>
    <dgm:cxn modelId="{1EBC840D-9681-4BF6-9C2A-6D75FF3FA28E}" type="presOf" srcId="{6626ABEC-C65B-4CE2-ABF5-70CEC80E3DAA}" destId="{9C2BCDFB-EB49-4D43-9700-EC9CE0309D5C}" srcOrd="0" destOrd="0" presId="urn:microsoft.com/office/officeart/2005/8/layout/process1"/>
    <dgm:cxn modelId="{4B26F0D4-7292-4984-A803-8E4C7B2E50A3}" type="presOf" srcId="{8FE6164C-9F3B-4262-ABDB-60CE75E4A282}" destId="{5B6476F2-3859-4450-BC8F-08AFDD666983}" srcOrd="1" destOrd="0" presId="urn:microsoft.com/office/officeart/2005/8/layout/process1"/>
    <dgm:cxn modelId="{0688338F-47B3-47AA-9B4C-FA2298F3AE57}" type="presOf" srcId="{2E2F22EC-442A-4487-9200-9B0E1FFDE089}" destId="{AD852B6A-E724-43DB-A3C7-7299B6BA5B7D}" srcOrd="0" destOrd="0" presId="urn:microsoft.com/office/officeart/2005/8/layout/process1"/>
    <dgm:cxn modelId="{AF45B8B7-219F-4294-B008-464E69D67E8D}" type="presOf" srcId="{C0C106A0-40D3-4261-9BDC-D12303D56899}" destId="{D79F641A-5080-4791-9D3B-8BD4FD7D9C13}" srcOrd="0" destOrd="0" presId="urn:microsoft.com/office/officeart/2005/8/layout/process1"/>
    <dgm:cxn modelId="{3BB89B9D-B4C1-4383-B5D3-C9C5452B3426}" srcId="{C0C106A0-40D3-4261-9BDC-D12303D56899}" destId="{6626ABEC-C65B-4CE2-ABF5-70CEC80E3DAA}" srcOrd="2" destOrd="0" parTransId="{267074A4-5B30-420F-9DBA-B09BF5045B0E}" sibTransId="{8FE6164C-9F3B-4262-ABDB-60CE75E4A282}"/>
    <dgm:cxn modelId="{42E3C2A2-D614-4AF3-A7D3-DE6ACD2B9FA7}" type="presOf" srcId="{B07359DF-1739-47F1-B11F-E153523B26CE}" destId="{6AEE032B-9540-408B-8449-AFF554307096}" srcOrd="1" destOrd="0" presId="urn:microsoft.com/office/officeart/2005/8/layout/process1"/>
    <dgm:cxn modelId="{969037C8-0B96-45A1-851C-83B23B46A4F8}" srcId="{C0C106A0-40D3-4261-9BDC-D12303D56899}" destId="{2E2F22EC-442A-4487-9200-9B0E1FFDE089}" srcOrd="3" destOrd="0" parTransId="{3F3C480A-BF12-4E9C-8288-516512418A18}" sibTransId="{8864E798-9FEE-4A95-BB9B-514404802815}"/>
    <dgm:cxn modelId="{D9BA91C1-8803-4B34-8B90-3E842FD4701D}" srcId="{C0C106A0-40D3-4261-9BDC-D12303D56899}" destId="{DFD3AAA7-0837-42AF-B120-A2155BE25FE3}" srcOrd="0" destOrd="0" parTransId="{7E4DEB25-006F-44AA-8ECD-F816B2383F3D}" sibTransId="{B07359DF-1739-47F1-B11F-E153523B26CE}"/>
    <dgm:cxn modelId="{36631ED3-476A-4029-AB72-DE87BCC98E17}" type="presOf" srcId="{6FCB257E-2BEE-4144-8E7B-0ECE816C5D1B}" destId="{1AE79215-D7A7-44BB-A82A-837A97AE192E}" srcOrd="0" destOrd="0" presId="urn:microsoft.com/office/officeart/2005/8/layout/process1"/>
    <dgm:cxn modelId="{2F03EEBB-1715-479C-8E0A-78D1D7F74A80}" type="presOf" srcId="{B07359DF-1739-47F1-B11F-E153523B26CE}" destId="{624B66BE-FF0C-4212-B7C8-A05EA1E47279}" srcOrd="0" destOrd="0" presId="urn:microsoft.com/office/officeart/2005/8/layout/process1"/>
    <dgm:cxn modelId="{16E180AB-CC9A-4C8E-A186-2F9987FA97E8}" type="presOf" srcId="{092EAA49-F1B7-4ACC-8400-E888932026A0}" destId="{17472E33-72F5-4102-9E88-A8D25CA20545}" srcOrd="0" destOrd="0" presId="urn:microsoft.com/office/officeart/2005/8/layout/process1"/>
    <dgm:cxn modelId="{49FA8B1C-4FE8-49C5-8D29-2EB78823940D}" type="presOf" srcId="{8FE6164C-9F3B-4262-ABDB-60CE75E4A282}" destId="{86C0D0FB-C2E4-497A-9D79-F6580ADC211F}" srcOrd="0" destOrd="0" presId="urn:microsoft.com/office/officeart/2005/8/layout/process1"/>
    <dgm:cxn modelId="{1F625851-195D-4B92-B0CB-CF030B7C1CD2}" type="presParOf" srcId="{D79F641A-5080-4791-9D3B-8BD4FD7D9C13}" destId="{BB1BC062-2593-4C60-83AA-DD60F3E8CF57}" srcOrd="0" destOrd="0" presId="urn:microsoft.com/office/officeart/2005/8/layout/process1"/>
    <dgm:cxn modelId="{B6B9F099-F8F2-4593-B412-D8131F765479}" type="presParOf" srcId="{D79F641A-5080-4791-9D3B-8BD4FD7D9C13}" destId="{624B66BE-FF0C-4212-B7C8-A05EA1E47279}" srcOrd="1" destOrd="0" presId="urn:microsoft.com/office/officeart/2005/8/layout/process1"/>
    <dgm:cxn modelId="{866D62AE-4EEF-49B2-BCD1-40C8673E42F9}" type="presParOf" srcId="{624B66BE-FF0C-4212-B7C8-A05EA1E47279}" destId="{6AEE032B-9540-408B-8449-AFF554307096}" srcOrd="0" destOrd="0" presId="urn:microsoft.com/office/officeart/2005/8/layout/process1"/>
    <dgm:cxn modelId="{ECC33EDF-8125-4594-AE1E-32B0F452C412}" type="presParOf" srcId="{D79F641A-5080-4791-9D3B-8BD4FD7D9C13}" destId="{1AE79215-D7A7-44BB-A82A-837A97AE192E}" srcOrd="2" destOrd="0" presId="urn:microsoft.com/office/officeart/2005/8/layout/process1"/>
    <dgm:cxn modelId="{A4085668-1EDE-4CE0-AB6D-CF16CF6C3D6E}" type="presParOf" srcId="{D79F641A-5080-4791-9D3B-8BD4FD7D9C13}" destId="{17472E33-72F5-4102-9E88-A8D25CA20545}" srcOrd="3" destOrd="0" presId="urn:microsoft.com/office/officeart/2005/8/layout/process1"/>
    <dgm:cxn modelId="{2C9F43CF-8996-40DE-80B4-1130AD49C268}" type="presParOf" srcId="{17472E33-72F5-4102-9E88-A8D25CA20545}" destId="{0EC2FE77-553F-477D-B2F3-24172696B84C}" srcOrd="0" destOrd="0" presId="urn:microsoft.com/office/officeart/2005/8/layout/process1"/>
    <dgm:cxn modelId="{AEF7C02A-0C61-42C2-B2B4-5DE7726A1B52}" type="presParOf" srcId="{D79F641A-5080-4791-9D3B-8BD4FD7D9C13}" destId="{9C2BCDFB-EB49-4D43-9700-EC9CE0309D5C}" srcOrd="4" destOrd="0" presId="urn:microsoft.com/office/officeart/2005/8/layout/process1"/>
    <dgm:cxn modelId="{35FFE183-8669-4A93-B2D6-D394EB0D4330}" type="presParOf" srcId="{D79F641A-5080-4791-9D3B-8BD4FD7D9C13}" destId="{86C0D0FB-C2E4-497A-9D79-F6580ADC211F}" srcOrd="5" destOrd="0" presId="urn:microsoft.com/office/officeart/2005/8/layout/process1"/>
    <dgm:cxn modelId="{CFACAF24-7029-4898-B7CA-D184B3CD27DB}" type="presParOf" srcId="{86C0D0FB-C2E4-497A-9D79-F6580ADC211F}" destId="{5B6476F2-3859-4450-BC8F-08AFDD666983}" srcOrd="0" destOrd="0" presId="urn:microsoft.com/office/officeart/2005/8/layout/process1"/>
    <dgm:cxn modelId="{9B8CEB7D-0FC9-4D5E-B7EA-3C747AF6B4EE}" type="presParOf" srcId="{D79F641A-5080-4791-9D3B-8BD4FD7D9C13}" destId="{AD852B6A-E724-43DB-A3C7-7299B6BA5B7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C106A0-40D3-4261-9BDC-D12303D56899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D3AAA7-0837-42AF-B120-A2155BE25FE3}">
      <dgm:prSet phldrT="[文本]" custT="1"/>
      <dgm:spPr/>
      <dgm:t>
        <a:bodyPr/>
        <a:lstStyle/>
        <a:p>
          <a:r>
            <a:rPr lang="zh-CN" altLang="en-US" sz="1800" dirty="0" smtClean="0"/>
            <a:t>前端传入新闻</a:t>
          </a:r>
          <a:endParaRPr lang="zh-CN" altLang="en-US" sz="1800" dirty="0"/>
        </a:p>
      </dgm:t>
    </dgm:pt>
    <dgm:pt modelId="{7E4DEB25-006F-44AA-8ECD-F816B2383F3D}" type="parTrans" cxnId="{D9BA91C1-8803-4B34-8B90-3E842FD4701D}">
      <dgm:prSet/>
      <dgm:spPr/>
      <dgm:t>
        <a:bodyPr/>
        <a:lstStyle/>
        <a:p>
          <a:endParaRPr lang="zh-CN" altLang="en-US" sz="1600"/>
        </a:p>
      </dgm:t>
    </dgm:pt>
    <dgm:pt modelId="{B07359DF-1739-47F1-B11F-E153523B26CE}" type="sibTrans" cxnId="{D9BA91C1-8803-4B34-8B90-3E842FD4701D}">
      <dgm:prSet custT="1"/>
      <dgm:spPr/>
      <dgm:t>
        <a:bodyPr/>
        <a:lstStyle/>
        <a:p>
          <a:endParaRPr lang="zh-CN" altLang="en-US" sz="1600"/>
        </a:p>
      </dgm:t>
    </dgm:pt>
    <dgm:pt modelId="{6FCB257E-2BEE-4144-8E7B-0ECE816C5D1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800" dirty="0" smtClean="0"/>
            <a:t>通过</a:t>
          </a:r>
          <a:r>
            <a:rPr lang="en-US" altLang="zh-CN" sz="1800" dirty="0" smtClean="0"/>
            <a:t>CNN</a:t>
          </a:r>
          <a:r>
            <a:rPr lang="zh-CN" altLang="en-US" sz="1800" dirty="0" smtClean="0"/>
            <a:t>分类进行文本分类</a:t>
          </a:r>
          <a:endParaRPr lang="zh-CN" altLang="en-US" sz="1800" dirty="0"/>
        </a:p>
      </dgm:t>
    </dgm:pt>
    <dgm:pt modelId="{817A7553-ABC7-4709-8ED5-AF312925D774}" type="parTrans" cxnId="{82702744-4E96-4B83-8C6C-845A3F8353F4}">
      <dgm:prSet/>
      <dgm:spPr/>
      <dgm:t>
        <a:bodyPr/>
        <a:lstStyle/>
        <a:p>
          <a:endParaRPr lang="zh-CN" altLang="en-US" sz="1600"/>
        </a:p>
      </dgm:t>
    </dgm:pt>
    <dgm:pt modelId="{092EAA49-F1B7-4ACC-8400-E888932026A0}" type="sibTrans" cxnId="{82702744-4E96-4B83-8C6C-845A3F8353F4}">
      <dgm:prSet custT="1"/>
      <dgm:spPr/>
      <dgm:t>
        <a:bodyPr/>
        <a:lstStyle/>
        <a:p>
          <a:endParaRPr lang="zh-CN" altLang="en-US" sz="1600"/>
        </a:p>
      </dgm:t>
    </dgm:pt>
    <dgm:pt modelId="{6626ABEC-C65B-4CE2-ABF5-70CEC80E3DAA}">
      <dgm:prSet phldrT="[文本]" custT="1"/>
      <dgm:spPr/>
      <dgm:t>
        <a:bodyPr/>
        <a:lstStyle/>
        <a:p>
          <a:r>
            <a:rPr lang="zh-CN" altLang="en-US" sz="2000" dirty="0" smtClean="0"/>
            <a:t>根据分类设定初始时效</a:t>
          </a:r>
          <a:endParaRPr lang="zh-CN" altLang="en-US" sz="2000" dirty="0"/>
        </a:p>
      </dgm:t>
    </dgm:pt>
    <dgm:pt modelId="{267074A4-5B30-420F-9DBA-B09BF5045B0E}" type="parTrans" cxnId="{3BB89B9D-B4C1-4383-B5D3-C9C5452B3426}">
      <dgm:prSet/>
      <dgm:spPr/>
      <dgm:t>
        <a:bodyPr/>
        <a:lstStyle/>
        <a:p>
          <a:endParaRPr lang="zh-CN" altLang="en-US" sz="1600"/>
        </a:p>
      </dgm:t>
    </dgm:pt>
    <dgm:pt modelId="{8FE6164C-9F3B-4262-ABDB-60CE75E4A282}" type="sibTrans" cxnId="{3BB89B9D-B4C1-4383-B5D3-C9C5452B3426}">
      <dgm:prSet custT="1"/>
      <dgm:spPr/>
      <dgm:t>
        <a:bodyPr/>
        <a:lstStyle/>
        <a:p>
          <a:endParaRPr lang="zh-CN" altLang="en-US" sz="1600"/>
        </a:p>
      </dgm:t>
    </dgm:pt>
    <dgm:pt modelId="{68138DE8-AAC5-4A65-883D-BE0E61F39261}">
      <dgm:prSet phldrT="[文本]" custT="1"/>
      <dgm:spPr/>
      <dgm:t>
        <a:bodyPr/>
        <a:lstStyle/>
        <a:p>
          <a:r>
            <a:rPr lang="zh-CN" altLang="en-US" sz="2000" dirty="0" smtClean="0"/>
            <a:t>相关内容进行话题归类相应调整</a:t>
          </a:r>
          <a:endParaRPr lang="zh-CN" altLang="en-US" sz="2000" dirty="0"/>
        </a:p>
      </dgm:t>
    </dgm:pt>
    <dgm:pt modelId="{3B4E4253-75CB-441C-BD37-7A6F09EA2E09}" type="par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6ACAA120-CBC3-4085-A0E1-975A71523584}" type="sib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2E2F22EC-442A-4487-9200-9B0E1FFDE089}">
      <dgm:prSet phldrT="[文本]" custT="1"/>
      <dgm:spPr/>
      <dgm:t>
        <a:bodyPr/>
        <a:lstStyle/>
        <a:p>
          <a:r>
            <a:rPr lang="zh-CN" altLang="en-US" sz="2000" dirty="0" smtClean="0"/>
            <a:t>提取内容中时间信息对时效性调整</a:t>
          </a:r>
          <a:endParaRPr lang="zh-CN" altLang="en-US" sz="2000" dirty="0"/>
        </a:p>
      </dgm:t>
    </dgm:pt>
    <dgm:pt modelId="{3F3C480A-BF12-4E9C-8288-516512418A18}" type="parTrans" cxnId="{969037C8-0B96-45A1-851C-83B23B46A4F8}">
      <dgm:prSet/>
      <dgm:spPr/>
      <dgm:t>
        <a:bodyPr/>
        <a:lstStyle/>
        <a:p>
          <a:endParaRPr lang="zh-CN" altLang="en-US" sz="1600"/>
        </a:p>
      </dgm:t>
    </dgm:pt>
    <dgm:pt modelId="{8864E798-9FEE-4A95-BB9B-514404802815}" type="sibTrans" cxnId="{969037C8-0B96-45A1-851C-83B23B46A4F8}">
      <dgm:prSet custT="1"/>
      <dgm:spPr/>
      <dgm:t>
        <a:bodyPr/>
        <a:lstStyle/>
        <a:p>
          <a:endParaRPr lang="zh-CN" altLang="en-US" sz="1600"/>
        </a:p>
      </dgm:t>
    </dgm:pt>
    <dgm:pt modelId="{EBEE6913-B73B-4CE8-82D2-65A6E59C635D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 smtClean="0"/>
            <a:t>根据</a:t>
          </a:r>
          <a:r>
            <a:rPr lang="en-US" altLang="zh-CN" dirty="0" smtClean="0"/>
            <a:t>CTR</a:t>
          </a:r>
          <a:r>
            <a:rPr lang="zh-CN" altLang="en-US" dirty="0" smtClean="0"/>
            <a:t>对文章时效性进行调整</a:t>
          </a:r>
          <a:endParaRPr lang="zh-CN" altLang="en-US" dirty="0"/>
        </a:p>
      </dgm:t>
    </dgm:pt>
    <dgm:pt modelId="{4B25ADC6-4CC1-450B-9878-8653ABB00AA6}" type="par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8910FE2F-42AE-4352-8795-95AFACD2FBD3}" type="sib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6A1BD271-950B-497C-A2BB-9CD9ED93B993}">
      <dgm:prSet custT="1"/>
      <dgm:spPr/>
      <dgm:t>
        <a:bodyPr/>
        <a:lstStyle/>
        <a:p>
          <a:r>
            <a:rPr lang="zh-CN" altLang="en-US" sz="2400" dirty="0" smtClean="0"/>
            <a:t>结果展示</a:t>
          </a:r>
          <a:endParaRPr lang="zh-CN" altLang="en-US" sz="2400" dirty="0"/>
        </a:p>
      </dgm:t>
    </dgm:pt>
    <dgm:pt modelId="{7F7BC5C1-9AE2-401E-9278-F178FB07684D}" type="par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FA2452E9-2A64-444D-9DD9-ADC1BA3FB655}" type="sib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D79F641A-5080-4791-9D3B-8BD4FD7D9C13}" type="pres">
      <dgm:prSet presAssocID="{C0C106A0-40D3-4261-9BDC-D12303D5689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1BC062-2593-4C60-83AA-DD60F3E8CF57}" type="pres">
      <dgm:prSet presAssocID="{DFD3AAA7-0837-42AF-B120-A2155BE25FE3}" presName="node" presStyleLbl="node1" presStyleIdx="0" presStyleCnt="7" custLinFactNeighborY="-6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4B66BE-FF0C-4212-B7C8-A05EA1E47279}" type="pres">
      <dgm:prSet presAssocID="{B07359DF-1739-47F1-B11F-E153523B26C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6AEE032B-9540-408B-8449-AFF554307096}" type="pres">
      <dgm:prSet presAssocID="{B07359DF-1739-47F1-B11F-E153523B26CE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1AE79215-D7A7-44BB-A82A-837A97AE192E}" type="pres">
      <dgm:prSet presAssocID="{6FCB257E-2BEE-4144-8E7B-0ECE816C5D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2E33-72F5-4102-9E88-A8D25CA20545}" type="pres">
      <dgm:prSet presAssocID="{092EAA49-F1B7-4ACC-8400-E888932026A0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0EC2FE77-553F-477D-B2F3-24172696B84C}" type="pres">
      <dgm:prSet presAssocID="{092EAA49-F1B7-4ACC-8400-E888932026A0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9C2BCDFB-EB49-4D43-9700-EC9CE0309D5C}" type="pres">
      <dgm:prSet presAssocID="{6626ABEC-C65B-4CE2-ABF5-70CEC80E3DA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C0D0FB-C2E4-497A-9D79-F6580ADC211F}" type="pres">
      <dgm:prSet presAssocID="{8FE6164C-9F3B-4262-ABDB-60CE75E4A282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5B6476F2-3859-4450-BC8F-08AFDD666983}" type="pres">
      <dgm:prSet presAssocID="{8FE6164C-9F3B-4262-ABDB-60CE75E4A282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AD852B6A-E724-43DB-A3C7-7299B6BA5B7D}" type="pres">
      <dgm:prSet presAssocID="{2E2F22EC-442A-4487-9200-9B0E1FFDE089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B3391B-CC20-43B7-80F3-0D78046C06CF}" type="pres">
      <dgm:prSet presAssocID="{8864E798-9FEE-4A95-BB9B-514404802815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1F366FFC-3416-420C-A9E3-E5EE7FB8497C}" type="pres">
      <dgm:prSet presAssocID="{8864E798-9FEE-4A95-BB9B-514404802815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60A7FCC4-CBC0-464D-A917-209AEF4BC881}" type="pres">
      <dgm:prSet presAssocID="{68138DE8-AAC5-4A65-883D-BE0E61F3926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5DFD2-CCA5-49FF-A478-9F634C53D240}" type="pres">
      <dgm:prSet presAssocID="{6ACAA120-CBC3-4085-A0E1-975A71523584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9217FB12-0060-47C7-810E-32ECD207F2C8}" type="pres">
      <dgm:prSet presAssocID="{6ACAA120-CBC3-4085-A0E1-975A71523584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8F091266-8C93-40D9-9E93-35868D04CDA1}" type="pres">
      <dgm:prSet presAssocID="{EBEE6913-B73B-4CE8-82D2-65A6E59C635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86BAB2-3AFA-4FC3-8D1D-3BB20C53BD18}" type="pres">
      <dgm:prSet presAssocID="{8910FE2F-42AE-4352-8795-95AFACD2FBD3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39F846F0-EBF6-411B-9E5A-1D9ECE972DFC}" type="pres">
      <dgm:prSet presAssocID="{8910FE2F-42AE-4352-8795-95AFACD2FBD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D3ADEC0E-1CAF-43D0-A0EB-B0F255A6787A}" type="pres">
      <dgm:prSet presAssocID="{6A1BD271-950B-497C-A2BB-9CD9ED93B9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818B1BC-5EF6-4CEC-9C67-B7EDB7B688C6}" type="presOf" srcId="{092EAA49-F1B7-4ACC-8400-E888932026A0}" destId="{0EC2FE77-553F-477D-B2F3-24172696B84C}" srcOrd="1" destOrd="0" presId="urn:microsoft.com/office/officeart/2005/8/layout/process1"/>
    <dgm:cxn modelId="{CB4AF914-980C-4C7E-8565-8D505A708929}" type="presOf" srcId="{68138DE8-AAC5-4A65-883D-BE0E61F39261}" destId="{60A7FCC4-CBC0-464D-A917-209AEF4BC881}" srcOrd="0" destOrd="0" presId="urn:microsoft.com/office/officeart/2005/8/layout/process1"/>
    <dgm:cxn modelId="{3BB89B9D-B4C1-4383-B5D3-C9C5452B3426}" srcId="{C0C106A0-40D3-4261-9BDC-D12303D56899}" destId="{6626ABEC-C65B-4CE2-ABF5-70CEC80E3DAA}" srcOrd="2" destOrd="0" parTransId="{267074A4-5B30-420F-9DBA-B09BF5045B0E}" sibTransId="{8FE6164C-9F3B-4262-ABDB-60CE75E4A282}"/>
    <dgm:cxn modelId="{13B4CD82-5350-461C-B87A-DE2258CDA04D}" type="presOf" srcId="{8FE6164C-9F3B-4262-ABDB-60CE75E4A282}" destId="{86C0D0FB-C2E4-497A-9D79-F6580ADC211F}" srcOrd="0" destOrd="0" presId="urn:microsoft.com/office/officeart/2005/8/layout/process1"/>
    <dgm:cxn modelId="{DC65F41C-419E-45CA-B005-38BEABF90D38}" type="presOf" srcId="{8864E798-9FEE-4A95-BB9B-514404802815}" destId="{1F366FFC-3416-420C-A9E3-E5EE7FB8497C}" srcOrd="1" destOrd="0" presId="urn:microsoft.com/office/officeart/2005/8/layout/process1"/>
    <dgm:cxn modelId="{995CF7C1-5CFA-4B48-88C6-528FFDCF7A48}" type="presOf" srcId="{B07359DF-1739-47F1-B11F-E153523B26CE}" destId="{624B66BE-FF0C-4212-B7C8-A05EA1E47279}" srcOrd="0" destOrd="0" presId="urn:microsoft.com/office/officeart/2005/8/layout/process1"/>
    <dgm:cxn modelId="{EC16EC70-9643-4700-A9AC-5EC1504FEB72}" type="presOf" srcId="{092EAA49-F1B7-4ACC-8400-E888932026A0}" destId="{17472E33-72F5-4102-9E88-A8D25CA20545}" srcOrd="0" destOrd="0" presId="urn:microsoft.com/office/officeart/2005/8/layout/process1"/>
    <dgm:cxn modelId="{1E935F47-BAD1-4011-9DE7-9C6B66092B20}" type="presOf" srcId="{6ACAA120-CBC3-4085-A0E1-975A71523584}" destId="{9217FB12-0060-47C7-810E-32ECD207F2C8}" srcOrd="1" destOrd="0" presId="urn:microsoft.com/office/officeart/2005/8/layout/process1"/>
    <dgm:cxn modelId="{20247461-DA06-48E6-82C0-ABE4CDEAC2CD}" type="presOf" srcId="{6626ABEC-C65B-4CE2-ABF5-70CEC80E3DAA}" destId="{9C2BCDFB-EB49-4D43-9700-EC9CE0309D5C}" srcOrd="0" destOrd="0" presId="urn:microsoft.com/office/officeart/2005/8/layout/process1"/>
    <dgm:cxn modelId="{19D6CC16-8C75-4597-82F0-6254F362A7C1}" type="presOf" srcId="{C0C106A0-40D3-4261-9BDC-D12303D56899}" destId="{D79F641A-5080-4791-9D3B-8BD4FD7D9C13}" srcOrd="0" destOrd="0" presId="urn:microsoft.com/office/officeart/2005/8/layout/process1"/>
    <dgm:cxn modelId="{6B8945EE-8BE8-4C36-976E-7A350EAD154D}" type="presOf" srcId="{6ACAA120-CBC3-4085-A0E1-975A71523584}" destId="{31E5DFD2-CCA5-49FF-A478-9F634C53D240}" srcOrd="0" destOrd="0" presId="urn:microsoft.com/office/officeart/2005/8/layout/process1"/>
    <dgm:cxn modelId="{7F2FF5E6-F4C8-4CAD-BFDF-5FC673FD4DF0}" type="presOf" srcId="{8910FE2F-42AE-4352-8795-95AFACD2FBD3}" destId="{3586BAB2-3AFA-4FC3-8D1D-3BB20C53BD18}" srcOrd="0" destOrd="0" presId="urn:microsoft.com/office/officeart/2005/8/layout/process1"/>
    <dgm:cxn modelId="{39235658-97C1-477A-A622-E9083BB8BA18}" type="presOf" srcId="{B07359DF-1739-47F1-B11F-E153523B26CE}" destId="{6AEE032B-9540-408B-8449-AFF554307096}" srcOrd="1" destOrd="0" presId="urn:microsoft.com/office/officeart/2005/8/layout/process1"/>
    <dgm:cxn modelId="{8DE7BF3C-B7DA-4351-8FA2-145979A788D9}" srcId="{C0C106A0-40D3-4261-9BDC-D12303D56899}" destId="{68138DE8-AAC5-4A65-883D-BE0E61F39261}" srcOrd="4" destOrd="0" parTransId="{3B4E4253-75CB-441C-BD37-7A6F09EA2E09}" sibTransId="{6ACAA120-CBC3-4085-A0E1-975A71523584}"/>
    <dgm:cxn modelId="{82702744-4E96-4B83-8C6C-845A3F8353F4}" srcId="{C0C106A0-40D3-4261-9BDC-D12303D56899}" destId="{6FCB257E-2BEE-4144-8E7B-0ECE816C5D1B}" srcOrd="1" destOrd="0" parTransId="{817A7553-ABC7-4709-8ED5-AF312925D774}" sibTransId="{092EAA49-F1B7-4ACC-8400-E888932026A0}"/>
    <dgm:cxn modelId="{B1E6156C-40FD-46B5-A81D-4BF7CE126001}" type="presOf" srcId="{8864E798-9FEE-4A95-BB9B-514404802815}" destId="{9DB3391B-CC20-43B7-80F3-0D78046C06CF}" srcOrd="0" destOrd="0" presId="urn:microsoft.com/office/officeart/2005/8/layout/process1"/>
    <dgm:cxn modelId="{193CD455-D263-465F-9414-BFD7A1ADA67D}" srcId="{C0C106A0-40D3-4261-9BDC-D12303D56899}" destId="{EBEE6913-B73B-4CE8-82D2-65A6E59C635D}" srcOrd="5" destOrd="0" parTransId="{4B25ADC6-4CC1-450B-9878-8653ABB00AA6}" sibTransId="{8910FE2F-42AE-4352-8795-95AFACD2FBD3}"/>
    <dgm:cxn modelId="{964510F6-24C6-448E-8D47-994AE7D4D419}" type="presOf" srcId="{8FE6164C-9F3B-4262-ABDB-60CE75E4A282}" destId="{5B6476F2-3859-4450-BC8F-08AFDD666983}" srcOrd="1" destOrd="0" presId="urn:microsoft.com/office/officeart/2005/8/layout/process1"/>
    <dgm:cxn modelId="{D9BA91C1-8803-4B34-8B90-3E842FD4701D}" srcId="{C0C106A0-40D3-4261-9BDC-D12303D56899}" destId="{DFD3AAA7-0837-42AF-B120-A2155BE25FE3}" srcOrd="0" destOrd="0" parTransId="{7E4DEB25-006F-44AA-8ECD-F816B2383F3D}" sibTransId="{B07359DF-1739-47F1-B11F-E153523B26CE}"/>
    <dgm:cxn modelId="{77D9B721-3631-45FD-B8D7-DA39B80AF218}" type="presOf" srcId="{EBEE6913-B73B-4CE8-82D2-65A6E59C635D}" destId="{8F091266-8C93-40D9-9E93-35868D04CDA1}" srcOrd="0" destOrd="0" presId="urn:microsoft.com/office/officeart/2005/8/layout/process1"/>
    <dgm:cxn modelId="{E169B966-411F-46D5-BF6A-2D75CAFED38C}" type="presOf" srcId="{8910FE2F-42AE-4352-8795-95AFACD2FBD3}" destId="{39F846F0-EBF6-411B-9E5A-1D9ECE972DFC}" srcOrd="1" destOrd="0" presId="urn:microsoft.com/office/officeart/2005/8/layout/process1"/>
    <dgm:cxn modelId="{6D33E9F4-9D89-4A38-BC32-20E87789432D}" srcId="{C0C106A0-40D3-4261-9BDC-D12303D56899}" destId="{6A1BD271-950B-497C-A2BB-9CD9ED93B993}" srcOrd="6" destOrd="0" parTransId="{7F7BC5C1-9AE2-401E-9278-F178FB07684D}" sibTransId="{FA2452E9-2A64-444D-9DD9-ADC1BA3FB655}"/>
    <dgm:cxn modelId="{969037C8-0B96-45A1-851C-83B23B46A4F8}" srcId="{C0C106A0-40D3-4261-9BDC-D12303D56899}" destId="{2E2F22EC-442A-4487-9200-9B0E1FFDE089}" srcOrd="3" destOrd="0" parTransId="{3F3C480A-BF12-4E9C-8288-516512418A18}" sibTransId="{8864E798-9FEE-4A95-BB9B-514404802815}"/>
    <dgm:cxn modelId="{D0362F51-5947-48A5-8A9E-C71E6C9AF802}" type="presOf" srcId="{2E2F22EC-442A-4487-9200-9B0E1FFDE089}" destId="{AD852B6A-E724-43DB-A3C7-7299B6BA5B7D}" srcOrd="0" destOrd="0" presId="urn:microsoft.com/office/officeart/2005/8/layout/process1"/>
    <dgm:cxn modelId="{8D196F61-0B42-4940-8236-FCAC48A481AA}" type="presOf" srcId="{6A1BD271-950B-497C-A2BB-9CD9ED93B993}" destId="{D3ADEC0E-1CAF-43D0-A0EB-B0F255A6787A}" srcOrd="0" destOrd="0" presId="urn:microsoft.com/office/officeart/2005/8/layout/process1"/>
    <dgm:cxn modelId="{18CC7420-7B56-4F30-941C-D8AD876A34B3}" type="presOf" srcId="{6FCB257E-2BEE-4144-8E7B-0ECE816C5D1B}" destId="{1AE79215-D7A7-44BB-A82A-837A97AE192E}" srcOrd="0" destOrd="0" presId="urn:microsoft.com/office/officeart/2005/8/layout/process1"/>
    <dgm:cxn modelId="{6C97A0AF-44C7-4F62-978D-121689460D26}" type="presOf" srcId="{DFD3AAA7-0837-42AF-B120-A2155BE25FE3}" destId="{BB1BC062-2593-4C60-83AA-DD60F3E8CF57}" srcOrd="0" destOrd="0" presId="urn:microsoft.com/office/officeart/2005/8/layout/process1"/>
    <dgm:cxn modelId="{D91B7A1E-66B4-4734-99EE-4C1E02F5DCB5}" type="presParOf" srcId="{D79F641A-5080-4791-9D3B-8BD4FD7D9C13}" destId="{BB1BC062-2593-4C60-83AA-DD60F3E8CF57}" srcOrd="0" destOrd="0" presId="urn:microsoft.com/office/officeart/2005/8/layout/process1"/>
    <dgm:cxn modelId="{1E4EEECC-9C87-4E67-A98E-F8686F3AEC26}" type="presParOf" srcId="{D79F641A-5080-4791-9D3B-8BD4FD7D9C13}" destId="{624B66BE-FF0C-4212-B7C8-A05EA1E47279}" srcOrd="1" destOrd="0" presId="urn:microsoft.com/office/officeart/2005/8/layout/process1"/>
    <dgm:cxn modelId="{28AAB66A-252B-4C90-A919-66AECF466A9F}" type="presParOf" srcId="{624B66BE-FF0C-4212-B7C8-A05EA1E47279}" destId="{6AEE032B-9540-408B-8449-AFF554307096}" srcOrd="0" destOrd="0" presId="urn:microsoft.com/office/officeart/2005/8/layout/process1"/>
    <dgm:cxn modelId="{5C5DAAB2-9F86-4821-9A32-4B4A69D7CC0A}" type="presParOf" srcId="{D79F641A-5080-4791-9D3B-8BD4FD7D9C13}" destId="{1AE79215-D7A7-44BB-A82A-837A97AE192E}" srcOrd="2" destOrd="0" presId="urn:microsoft.com/office/officeart/2005/8/layout/process1"/>
    <dgm:cxn modelId="{9C0C4279-A995-40F2-A4D9-F88D79A64B98}" type="presParOf" srcId="{D79F641A-5080-4791-9D3B-8BD4FD7D9C13}" destId="{17472E33-72F5-4102-9E88-A8D25CA20545}" srcOrd="3" destOrd="0" presId="urn:microsoft.com/office/officeart/2005/8/layout/process1"/>
    <dgm:cxn modelId="{A96C6DAF-DD1C-4AEB-BD57-1C4611F76AC4}" type="presParOf" srcId="{17472E33-72F5-4102-9E88-A8D25CA20545}" destId="{0EC2FE77-553F-477D-B2F3-24172696B84C}" srcOrd="0" destOrd="0" presId="urn:microsoft.com/office/officeart/2005/8/layout/process1"/>
    <dgm:cxn modelId="{A9406E59-0433-496A-8996-ABE10B6ADEDA}" type="presParOf" srcId="{D79F641A-5080-4791-9D3B-8BD4FD7D9C13}" destId="{9C2BCDFB-EB49-4D43-9700-EC9CE0309D5C}" srcOrd="4" destOrd="0" presId="urn:microsoft.com/office/officeart/2005/8/layout/process1"/>
    <dgm:cxn modelId="{2DF6EAE9-CEF5-4F1D-B762-70B3AFE0EA97}" type="presParOf" srcId="{D79F641A-5080-4791-9D3B-8BD4FD7D9C13}" destId="{86C0D0FB-C2E4-497A-9D79-F6580ADC211F}" srcOrd="5" destOrd="0" presId="urn:microsoft.com/office/officeart/2005/8/layout/process1"/>
    <dgm:cxn modelId="{0BC5359D-2472-4DDC-A17C-684C91D5C580}" type="presParOf" srcId="{86C0D0FB-C2E4-497A-9D79-F6580ADC211F}" destId="{5B6476F2-3859-4450-BC8F-08AFDD666983}" srcOrd="0" destOrd="0" presId="urn:microsoft.com/office/officeart/2005/8/layout/process1"/>
    <dgm:cxn modelId="{64A25E38-FAD7-4F51-BDB0-C85F7365760F}" type="presParOf" srcId="{D79F641A-5080-4791-9D3B-8BD4FD7D9C13}" destId="{AD852B6A-E724-43DB-A3C7-7299B6BA5B7D}" srcOrd="6" destOrd="0" presId="urn:microsoft.com/office/officeart/2005/8/layout/process1"/>
    <dgm:cxn modelId="{BE5020C3-987D-434A-AECA-6F494DCCDDF8}" type="presParOf" srcId="{D79F641A-5080-4791-9D3B-8BD4FD7D9C13}" destId="{9DB3391B-CC20-43B7-80F3-0D78046C06CF}" srcOrd="7" destOrd="0" presId="urn:microsoft.com/office/officeart/2005/8/layout/process1"/>
    <dgm:cxn modelId="{40A83A7B-1F81-4DCA-AF30-DA254D264C4A}" type="presParOf" srcId="{9DB3391B-CC20-43B7-80F3-0D78046C06CF}" destId="{1F366FFC-3416-420C-A9E3-E5EE7FB8497C}" srcOrd="0" destOrd="0" presId="urn:microsoft.com/office/officeart/2005/8/layout/process1"/>
    <dgm:cxn modelId="{8FC704A7-35E6-4D79-9A37-E7C8619CBDAC}" type="presParOf" srcId="{D79F641A-5080-4791-9D3B-8BD4FD7D9C13}" destId="{60A7FCC4-CBC0-464D-A917-209AEF4BC881}" srcOrd="8" destOrd="0" presId="urn:microsoft.com/office/officeart/2005/8/layout/process1"/>
    <dgm:cxn modelId="{BC0161B5-A9A2-478F-99B4-09DBBD238A4E}" type="presParOf" srcId="{D79F641A-5080-4791-9D3B-8BD4FD7D9C13}" destId="{31E5DFD2-CCA5-49FF-A478-9F634C53D240}" srcOrd="9" destOrd="0" presId="urn:microsoft.com/office/officeart/2005/8/layout/process1"/>
    <dgm:cxn modelId="{1F1BC8E5-77FC-4922-9139-3EAE7FE98A08}" type="presParOf" srcId="{31E5DFD2-CCA5-49FF-A478-9F634C53D240}" destId="{9217FB12-0060-47C7-810E-32ECD207F2C8}" srcOrd="0" destOrd="0" presId="urn:microsoft.com/office/officeart/2005/8/layout/process1"/>
    <dgm:cxn modelId="{4B37B8D6-FF6F-4F07-89F8-EFDFBE779275}" type="presParOf" srcId="{D79F641A-5080-4791-9D3B-8BD4FD7D9C13}" destId="{8F091266-8C93-40D9-9E93-35868D04CDA1}" srcOrd="10" destOrd="0" presId="urn:microsoft.com/office/officeart/2005/8/layout/process1"/>
    <dgm:cxn modelId="{4AE48404-D70B-4F72-B94A-DA9063086C15}" type="presParOf" srcId="{D79F641A-5080-4791-9D3B-8BD4FD7D9C13}" destId="{3586BAB2-3AFA-4FC3-8D1D-3BB20C53BD18}" srcOrd="11" destOrd="0" presId="urn:microsoft.com/office/officeart/2005/8/layout/process1"/>
    <dgm:cxn modelId="{A15F7D01-1637-4D66-BA76-7AB7AA6E97A9}" type="presParOf" srcId="{3586BAB2-3AFA-4FC3-8D1D-3BB20C53BD18}" destId="{39F846F0-EBF6-411B-9E5A-1D9ECE972DFC}" srcOrd="0" destOrd="0" presId="urn:microsoft.com/office/officeart/2005/8/layout/process1"/>
    <dgm:cxn modelId="{B721AFD2-7F40-4536-A707-AAB7F3119F12}" type="presParOf" srcId="{D79F641A-5080-4791-9D3B-8BD4FD7D9C13}" destId="{D3ADEC0E-1CAF-43D0-A0EB-B0F255A6787A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C106A0-40D3-4261-9BDC-D12303D56899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D3AAA7-0837-42AF-B120-A2155BE25FE3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/>
            <a:t>前端传入新闻</a:t>
          </a:r>
          <a:endParaRPr lang="zh-CN" altLang="en-US" sz="1800" dirty="0"/>
        </a:p>
      </dgm:t>
    </dgm:pt>
    <dgm:pt modelId="{7E4DEB25-006F-44AA-8ECD-F816B2383F3D}" type="parTrans" cxnId="{D9BA91C1-8803-4B34-8B90-3E842FD4701D}">
      <dgm:prSet/>
      <dgm:spPr/>
      <dgm:t>
        <a:bodyPr/>
        <a:lstStyle/>
        <a:p>
          <a:endParaRPr lang="zh-CN" altLang="en-US" sz="1600"/>
        </a:p>
      </dgm:t>
    </dgm:pt>
    <dgm:pt modelId="{B07359DF-1739-47F1-B11F-E153523B26CE}" type="sibTrans" cxnId="{D9BA91C1-8803-4B34-8B90-3E842FD4701D}">
      <dgm:prSet custT="1"/>
      <dgm:spPr/>
      <dgm:t>
        <a:bodyPr/>
        <a:lstStyle/>
        <a:p>
          <a:endParaRPr lang="zh-CN" altLang="en-US" sz="1600"/>
        </a:p>
      </dgm:t>
    </dgm:pt>
    <dgm:pt modelId="{6FCB257E-2BEE-4144-8E7B-0ECE816C5D1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800" dirty="0" smtClean="0"/>
            <a:t>通过</a:t>
          </a:r>
          <a:r>
            <a:rPr lang="en-US" altLang="zh-CN" sz="1800" dirty="0" smtClean="0"/>
            <a:t>CNN</a:t>
          </a:r>
          <a:r>
            <a:rPr lang="zh-CN" altLang="en-US" sz="1800" dirty="0" smtClean="0"/>
            <a:t>分类进行文本分类</a:t>
          </a:r>
          <a:endParaRPr lang="zh-CN" altLang="en-US" sz="1800" dirty="0"/>
        </a:p>
      </dgm:t>
    </dgm:pt>
    <dgm:pt modelId="{817A7553-ABC7-4709-8ED5-AF312925D774}" type="parTrans" cxnId="{82702744-4E96-4B83-8C6C-845A3F8353F4}">
      <dgm:prSet/>
      <dgm:spPr/>
      <dgm:t>
        <a:bodyPr/>
        <a:lstStyle/>
        <a:p>
          <a:endParaRPr lang="zh-CN" altLang="en-US" sz="1600"/>
        </a:p>
      </dgm:t>
    </dgm:pt>
    <dgm:pt modelId="{092EAA49-F1B7-4ACC-8400-E888932026A0}" type="sibTrans" cxnId="{82702744-4E96-4B83-8C6C-845A3F8353F4}">
      <dgm:prSet custT="1"/>
      <dgm:spPr/>
      <dgm:t>
        <a:bodyPr/>
        <a:lstStyle/>
        <a:p>
          <a:endParaRPr lang="zh-CN" altLang="en-US" sz="1600"/>
        </a:p>
      </dgm:t>
    </dgm:pt>
    <dgm:pt modelId="{6626ABEC-C65B-4CE2-ABF5-70CEC80E3DAA}">
      <dgm:prSet phldrT="[文本]" custT="1"/>
      <dgm:spPr/>
      <dgm:t>
        <a:bodyPr/>
        <a:lstStyle/>
        <a:p>
          <a:r>
            <a:rPr lang="zh-CN" altLang="en-US" sz="2000" dirty="0" smtClean="0"/>
            <a:t>根据分类设定初始时效</a:t>
          </a:r>
          <a:endParaRPr lang="zh-CN" altLang="en-US" sz="2000" dirty="0"/>
        </a:p>
      </dgm:t>
    </dgm:pt>
    <dgm:pt modelId="{267074A4-5B30-420F-9DBA-B09BF5045B0E}" type="parTrans" cxnId="{3BB89B9D-B4C1-4383-B5D3-C9C5452B3426}">
      <dgm:prSet/>
      <dgm:spPr/>
      <dgm:t>
        <a:bodyPr/>
        <a:lstStyle/>
        <a:p>
          <a:endParaRPr lang="zh-CN" altLang="en-US" sz="1600"/>
        </a:p>
      </dgm:t>
    </dgm:pt>
    <dgm:pt modelId="{8FE6164C-9F3B-4262-ABDB-60CE75E4A282}" type="sibTrans" cxnId="{3BB89B9D-B4C1-4383-B5D3-C9C5452B3426}">
      <dgm:prSet custT="1"/>
      <dgm:spPr/>
      <dgm:t>
        <a:bodyPr/>
        <a:lstStyle/>
        <a:p>
          <a:endParaRPr lang="zh-CN" altLang="en-US" sz="1600"/>
        </a:p>
      </dgm:t>
    </dgm:pt>
    <dgm:pt modelId="{68138DE8-AAC5-4A65-883D-BE0E61F39261}">
      <dgm:prSet phldrT="[文本]" custT="1"/>
      <dgm:spPr/>
      <dgm:t>
        <a:bodyPr/>
        <a:lstStyle/>
        <a:p>
          <a:r>
            <a:rPr lang="zh-CN" altLang="en-US" sz="2000" dirty="0" smtClean="0"/>
            <a:t>相关内容进行话题归类相应调整</a:t>
          </a:r>
          <a:endParaRPr lang="zh-CN" altLang="en-US" sz="2000" dirty="0"/>
        </a:p>
      </dgm:t>
    </dgm:pt>
    <dgm:pt modelId="{3B4E4253-75CB-441C-BD37-7A6F09EA2E09}" type="par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6ACAA120-CBC3-4085-A0E1-975A71523584}" type="sibTrans" cxnId="{8DE7BF3C-B7DA-4351-8FA2-145979A788D9}">
      <dgm:prSet/>
      <dgm:spPr/>
      <dgm:t>
        <a:bodyPr/>
        <a:lstStyle/>
        <a:p>
          <a:endParaRPr lang="zh-CN" altLang="en-US" sz="1600"/>
        </a:p>
      </dgm:t>
    </dgm:pt>
    <dgm:pt modelId="{2E2F22EC-442A-4487-9200-9B0E1FFDE089}">
      <dgm:prSet phldrT="[文本]" custT="1"/>
      <dgm:spPr/>
      <dgm:t>
        <a:bodyPr/>
        <a:lstStyle/>
        <a:p>
          <a:r>
            <a:rPr lang="zh-CN" altLang="en-US" sz="2000" dirty="0" smtClean="0"/>
            <a:t>提取内容中时间信息对时效性调整</a:t>
          </a:r>
          <a:endParaRPr lang="zh-CN" altLang="en-US" sz="2000" dirty="0"/>
        </a:p>
      </dgm:t>
    </dgm:pt>
    <dgm:pt modelId="{3F3C480A-BF12-4E9C-8288-516512418A18}" type="parTrans" cxnId="{969037C8-0B96-45A1-851C-83B23B46A4F8}">
      <dgm:prSet/>
      <dgm:spPr/>
      <dgm:t>
        <a:bodyPr/>
        <a:lstStyle/>
        <a:p>
          <a:endParaRPr lang="zh-CN" altLang="en-US" sz="1600"/>
        </a:p>
      </dgm:t>
    </dgm:pt>
    <dgm:pt modelId="{8864E798-9FEE-4A95-BB9B-514404802815}" type="sibTrans" cxnId="{969037C8-0B96-45A1-851C-83B23B46A4F8}">
      <dgm:prSet custT="1"/>
      <dgm:spPr/>
      <dgm:t>
        <a:bodyPr/>
        <a:lstStyle/>
        <a:p>
          <a:endParaRPr lang="zh-CN" altLang="en-US" sz="1600"/>
        </a:p>
      </dgm:t>
    </dgm:pt>
    <dgm:pt modelId="{EBEE6913-B73B-4CE8-82D2-65A6E59C635D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dirty="0" smtClean="0"/>
            <a:t>根据</a:t>
          </a:r>
          <a:r>
            <a:rPr lang="en-US" altLang="zh-CN" dirty="0" smtClean="0"/>
            <a:t>CTR</a:t>
          </a:r>
          <a:r>
            <a:rPr lang="zh-CN" altLang="en-US" dirty="0" smtClean="0"/>
            <a:t>对文章时效性进行调整</a:t>
          </a:r>
          <a:endParaRPr lang="zh-CN" altLang="en-US" dirty="0"/>
        </a:p>
      </dgm:t>
    </dgm:pt>
    <dgm:pt modelId="{4B25ADC6-4CC1-450B-9878-8653ABB00AA6}" type="par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8910FE2F-42AE-4352-8795-95AFACD2FBD3}" type="sibTrans" cxnId="{193CD455-D263-465F-9414-BFD7A1ADA67D}">
      <dgm:prSet/>
      <dgm:spPr/>
      <dgm:t>
        <a:bodyPr/>
        <a:lstStyle/>
        <a:p>
          <a:endParaRPr lang="zh-CN" altLang="en-US"/>
        </a:p>
      </dgm:t>
    </dgm:pt>
    <dgm:pt modelId="{6A1BD271-950B-497C-A2BB-9CD9ED93B99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/>
            <a:t>结果展示</a:t>
          </a:r>
          <a:endParaRPr lang="zh-CN" altLang="en-US" sz="2400" dirty="0"/>
        </a:p>
      </dgm:t>
    </dgm:pt>
    <dgm:pt modelId="{7F7BC5C1-9AE2-401E-9278-F178FB07684D}" type="par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FA2452E9-2A64-444D-9DD9-ADC1BA3FB655}" type="sibTrans" cxnId="{6D33E9F4-9D89-4A38-BC32-20E87789432D}">
      <dgm:prSet/>
      <dgm:spPr/>
      <dgm:t>
        <a:bodyPr/>
        <a:lstStyle/>
        <a:p>
          <a:endParaRPr lang="zh-CN" altLang="en-US"/>
        </a:p>
      </dgm:t>
    </dgm:pt>
    <dgm:pt modelId="{D79F641A-5080-4791-9D3B-8BD4FD7D9C13}" type="pres">
      <dgm:prSet presAssocID="{C0C106A0-40D3-4261-9BDC-D12303D5689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1BC062-2593-4C60-83AA-DD60F3E8CF57}" type="pres">
      <dgm:prSet presAssocID="{DFD3AAA7-0837-42AF-B120-A2155BE25FE3}" presName="node" presStyleLbl="node1" presStyleIdx="0" presStyleCnt="7" custLinFactNeighborY="-6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4B66BE-FF0C-4212-B7C8-A05EA1E47279}" type="pres">
      <dgm:prSet presAssocID="{B07359DF-1739-47F1-B11F-E153523B26C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6AEE032B-9540-408B-8449-AFF554307096}" type="pres">
      <dgm:prSet presAssocID="{B07359DF-1739-47F1-B11F-E153523B26CE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1AE79215-D7A7-44BB-A82A-837A97AE192E}" type="pres">
      <dgm:prSet presAssocID="{6FCB257E-2BEE-4144-8E7B-0ECE816C5D1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2E33-72F5-4102-9E88-A8D25CA20545}" type="pres">
      <dgm:prSet presAssocID="{092EAA49-F1B7-4ACC-8400-E888932026A0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0EC2FE77-553F-477D-B2F3-24172696B84C}" type="pres">
      <dgm:prSet presAssocID="{092EAA49-F1B7-4ACC-8400-E888932026A0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9C2BCDFB-EB49-4D43-9700-EC9CE0309D5C}" type="pres">
      <dgm:prSet presAssocID="{6626ABEC-C65B-4CE2-ABF5-70CEC80E3DA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C0D0FB-C2E4-497A-9D79-F6580ADC211F}" type="pres">
      <dgm:prSet presAssocID="{8FE6164C-9F3B-4262-ABDB-60CE75E4A282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5B6476F2-3859-4450-BC8F-08AFDD666983}" type="pres">
      <dgm:prSet presAssocID="{8FE6164C-9F3B-4262-ABDB-60CE75E4A282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AD852B6A-E724-43DB-A3C7-7299B6BA5B7D}" type="pres">
      <dgm:prSet presAssocID="{2E2F22EC-442A-4487-9200-9B0E1FFDE089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B3391B-CC20-43B7-80F3-0D78046C06CF}" type="pres">
      <dgm:prSet presAssocID="{8864E798-9FEE-4A95-BB9B-514404802815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1F366FFC-3416-420C-A9E3-E5EE7FB8497C}" type="pres">
      <dgm:prSet presAssocID="{8864E798-9FEE-4A95-BB9B-514404802815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60A7FCC4-CBC0-464D-A917-209AEF4BC881}" type="pres">
      <dgm:prSet presAssocID="{68138DE8-AAC5-4A65-883D-BE0E61F3926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5DFD2-CCA5-49FF-A478-9F634C53D240}" type="pres">
      <dgm:prSet presAssocID="{6ACAA120-CBC3-4085-A0E1-975A71523584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9217FB12-0060-47C7-810E-32ECD207F2C8}" type="pres">
      <dgm:prSet presAssocID="{6ACAA120-CBC3-4085-A0E1-975A71523584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8F091266-8C93-40D9-9E93-35868D04CDA1}" type="pres">
      <dgm:prSet presAssocID="{EBEE6913-B73B-4CE8-82D2-65A6E59C635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86BAB2-3AFA-4FC3-8D1D-3BB20C53BD18}" type="pres">
      <dgm:prSet presAssocID="{8910FE2F-42AE-4352-8795-95AFACD2FBD3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39F846F0-EBF6-411B-9E5A-1D9ECE972DFC}" type="pres">
      <dgm:prSet presAssocID="{8910FE2F-42AE-4352-8795-95AFACD2FBD3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  <dgm:pt modelId="{D3ADEC0E-1CAF-43D0-A0EB-B0F255A6787A}" type="pres">
      <dgm:prSet presAssocID="{6A1BD271-950B-497C-A2BB-9CD9ED93B9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2702744-4E96-4B83-8C6C-845A3F8353F4}" srcId="{C0C106A0-40D3-4261-9BDC-D12303D56899}" destId="{6FCB257E-2BEE-4144-8E7B-0ECE816C5D1B}" srcOrd="1" destOrd="0" parTransId="{817A7553-ABC7-4709-8ED5-AF312925D774}" sibTransId="{092EAA49-F1B7-4ACC-8400-E888932026A0}"/>
    <dgm:cxn modelId="{193CD455-D263-465F-9414-BFD7A1ADA67D}" srcId="{C0C106A0-40D3-4261-9BDC-D12303D56899}" destId="{EBEE6913-B73B-4CE8-82D2-65A6E59C635D}" srcOrd="5" destOrd="0" parTransId="{4B25ADC6-4CC1-450B-9878-8653ABB00AA6}" sibTransId="{8910FE2F-42AE-4352-8795-95AFACD2FBD3}"/>
    <dgm:cxn modelId="{0F2F7601-DE54-4D22-963C-B5FEE2481A18}" type="presOf" srcId="{8910FE2F-42AE-4352-8795-95AFACD2FBD3}" destId="{39F846F0-EBF6-411B-9E5A-1D9ECE972DFC}" srcOrd="1" destOrd="0" presId="urn:microsoft.com/office/officeart/2005/8/layout/process1"/>
    <dgm:cxn modelId="{B02EF480-B97D-49B9-97BF-28D208F5973C}" type="presOf" srcId="{092EAA49-F1B7-4ACC-8400-E888932026A0}" destId="{0EC2FE77-553F-477D-B2F3-24172696B84C}" srcOrd="1" destOrd="0" presId="urn:microsoft.com/office/officeart/2005/8/layout/process1"/>
    <dgm:cxn modelId="{6C07E9EE-C36E-474E-9DC0-D25DAAB1B1A4}" type="presOf" srcId="{EBEE6913-B73B-4CE8-82D2-65A6E59C635D}" destId="{8F091266-8C93-40D9-9E93-35868D04CDA1}" srcOrd="0" destOrd="0" presId="urn:microsoft.com/office/officeart/2005/8/layout/process1"/>
    <dgm:cxn modelId="{6D33E9F4-9D89-4A38-BC32-20E87789432D}" srcId="{C0C106A0-40D3-4261-9BDC-D12303D56899}" destId="{6A1BD271-950B-497C-A2BB-9CD9ED93B993}" srcOrd="6" destOrd="0" parTransId="{7F7BC5C1-9AE2-401E-9278-F178FB07684D}" sibTransId="{FA2452E9-2A64-444D-9DD9-ADC1BA3FB655}"/>
    <dgm:cxn modelId="{C7D3A76F-2CCD-4665-B398-6630CD1F2E5D}" type="presOf" srcId="{B07359DF-1739-47F1-B11F-E153523B26CE}" destId="{6AEE032B-9540-408B-8449-AFF554307096}" srcOrd="1" destOrd="0" presId="urn:microsoft.com/office/officeart/2005/8/layout/process1"/>
    <dgm:cxn modelId="{AE80CB3A-0EB2-4B2A-BECA-49CCDFAA2342}" type="presOf" srcId="{6ACAA120-CBC3-4085-A0E1-975A71523584}" destId="{9217FB12-0060-47C7-810E-32ECD207F2C8}" srcOrd="1" destOrd="0" presId="urn:microsoft.com/office/officeart/2005/8/layout/process1"/>
    <dgm:cxn modelId="{F2174DA8-6D49-4975-B72E-948C652D1354}" type="presOf" srcId="{C0C106A0-40D3-4261-9BDC-D12303D56899}" destId="{D79F641A-5080-4791-9D3B-8BD4FD7D9C13}" srcOrd="0" destOrd="0" presId="urn:microsoft.com/office/officeart/2005/8/layout/process1"/>
    <dgm:cxn modelId="{1B9BBC23-9312-46F4-AE7F-C383B53F4D61}" type="presOf" srcId="{B07359DF-1739-47F1-B11F-E153523B26CE}" destId="{624B66BE-FF0C-4212-B7C8-A05EA1E47279}" srcOrd="0" destOrd="0" presId="urn:microsoft.com/office/officeart/2005/8/layout/process1"/>
    <dgm:cxn modelId="{CFDBDF00-485A-4CC6-BA19-B4855E692F84}" type="presOf" srcId="{6A1BD271-950B-497C-A2BB-9CD9ED93B993}" destId="{D3ADEC0E-1CAF-43D0-A0EB-B0F255A6787A}" srcOrd="0" destOrd="0" presId="urn:microsoft.com/office/officeart/2005/8/layout/process1"/>
    <dgm:cxn modelId="{1058EA09-8319-4977-99A1-FDAD1E7CF8C8}" type="presOf" srcId="{2E2F22EC-442A-4487-9200-9B0E1FFDE089}" destId="{AD852B6A-E724-43DB-A3C7-7299B6BA5B7D}" srcOrd="0" destOrd="0" presId="urn:microsoft.com/office/officeart/2005/8/layout/process1"/>
    <dgm:cxn modelId="{ABC72BA6-2F98-468E-87A5-5E60DF0AEBCB}" type="presOf" srcId="{8910FE2F-42AE-4352-8795-95AFACD2FBD3}" destId="{3586BAB2-3AFA-4FC3-8D1D-3BB20C53BD18}" srcOrd="0" destOrd="0" presId="urn:microsoft.com/office/officeart/2005/8/layout/process1"/>
    <dgm:cxn modelId="{3BB89B9D-B4C1-4383-B5D3-C9C5452B3426}" srcId="{C0C106A0-40D3-4261-9BDC-D12303D56899}" destId="{6626ABEC-C65B-4CE2-ABF5-70CEC80E3DAA}" srcOrd="2" destOrd="0" parTransId="{267074A4-5B30-420F-9DBA-B09BF5045B0E}" sibTransId="{8FE6164C-9F3B-4262-ABDB-60CE75E4A282}"/>
    <dgm:cxn modelId="{969037C8-0B96-45A1-851C-83B23B46A4F8}" srcId="{C0C106A0-40D3-4261-9BDC-D12303D56899}" destId="{2E2F22EC-442A-4487-9200-9B0E1FFDE089}" srcOrd="3" destOrd="0" parTransId="{3F3C480A-BF12-4E9C-8288-516512418A18}" sibTransId="{8864E798-9FEE-4A95-BB9B-514404802815}"/>
    <dgm:cxn modelId="{D9BA91C1-8803-4B34-8B90-3E842FD4701D}" srcId="{C0C106A0-40D3-4261-9BDC-D12303D56899}" destId="{DFD3AAA7-0837-42AF-B120-A2155BE25FE3}" srcOrd="0" destOrd="0" parTransId="{7E4DEB25-006F-44AA-8ECD-F816B2383F3D}" sibTransId="{B07359DF-1739-47F1-B11F-E153523B26CE}"/>
    <dgm:cxn modelId="{EF77FDD0-209A-48B0-BE9F-7799AC196DF7}" type="presOf" srcId="{68138DE8-AAC5-4A65-883D-BE0E61F39261}" destId="{60A7FCC4-CBC0-464D-A917-209AEF4BC881}" srcOrd="0" destOrd="0" presId="urn:microsoft.com/office/officeart/2005/8/layout/process1"/>
    <dgm:cxn modelId="{44D92CDF-B934-406C-B75E-ABC5F58686BD}" type="presOf" srcId="{8FE6164C-9F3B-4262-ABDB-60CE75E4A282}" destId="{86C0D0FB-C2E4-497A-9D79-F6580ADC211F}" srcOrd="0" destOrd="0" presId="urn:microsoft.com/office/officeart/2005/8/layout/process1"/>
    <dgm:cxn modelId="{6965177D-C9E2-4576-8D6A-E8BF2C2F8C46}" type="presOf" srcId="{6FCB257E-2BEE-4144-8E7B-0ECE816C5D1B}" destId="{1AE79215-D7A7-44BB-A82A-837A97AE192E}" srcOrd="0" destOrd="0" presId="urn:microsoft.com/office/officeart/2005/8/layout/process1"/>
    <dgm:cxn modelId="{755EEA70-C058-4B2B-B164-C46C954835EE}" type="presOf" srcId="{8864E798-9FEE-4A95-BB9B-514404802815}" destId="{9DB3391B-CC20-43B7-80F3-0D78046C06CF}" srcOrd="0" destOrd="0" presId="urn:microsoft.com/office/officeart/2005/8/layout/process1"/>
    <dgm:cxn modelId="{C5218C4F-965A-4447-9A1D-671B23EC5BEC}" type="presOf" srcId="{8864E798-9FEE-4A95-BB9B-514404802815}" destId="{1F366FFC-3416-420C-A9E3-E5EE7FB8497C}" srcOrd="1" destOrd="0" presId="urn:microsoft.com/office/officeart/2005/8/layout/process1"/>
    <dgm:cxn modelId="{8DE7BF3C-B7DA-4351-8FA2-145979A788D9}" srcId="{C0C106A0-40D3-4261-9BDC-D12303D56899}" destId="{68138DE8-AAC5-4A65-883D-BE0E61F39261}" srcOrd="4" destOrd="0" parTransId="{3B4E4253-75CB-441C-BD37-7A6F09EA2E09}" sibTransId="{6ACAA120-CBC3-4085-A0E1-975A71523584}"/>
    <dgm:cxn modelId="{BFED80B7-5D2B-4B4B-8F3E-E946FCFE913D}" type="presOf" srcId="{DFD3AAA7-0837-42AF-B120-A2155BE25FE3}" destId="{BB1BC062-2593-4C60-83AA-DD60F3E8CF57}" srcOrd="0" destOrd="0" presId="urn:microsoft.com/office/officeart/2005/8/layout/process1"/>
    <dgm:cxn modelId="{607804A0-729E-497C-AA16-EB29CA88B5CC}" type="presOf" srcId="{8FE6164C-9F3B-4262-ABDB-60CE75E4A282}" destId="{5B6476F2-3859-4450-BC8F-08AFDD666983}" srcOrd="1" destOrd="0" presId="urn:microsoft.com/office/officeart/2005/8/layout/process1"/>
    <dgm:cxn modelId="{0620D528-F841-401B-8B41-B5FF828D1683}" type="presOf" srcId="{092EAA49-F1B7-4ACC-8400-E888932026A0}" destId="{17472E33-72F5-4102-9E88-A8D25CA20545}" srcOrd="0" destOrd="0" presId="urn:microsoft.com/office/officeart/2005/8/layout/process1"/>
    <dgm:cxn modelId="{C83B0801-A501-46AA-8635-5388361E4126}" type="presOf" srcId="{6ACAA120-CBC3-4085-A0E1-975A71523584}" destId="{31E5DFD2-CCA5-49FF-A478-9F634C53D240}" srcOrd="0" destOrd="0" presId="urn:microsoft.com/office/officeart/2005/8/layout/process1"/>
    <dgm:cxn modelId="{8DDEE432-E5A4-4CE0-898A-F40B503C6778}" type="presOf" srcId="{6626ABEC-C65B-4CE2-ABF5-70CEC80E3DAA}" destId="{9C2BCDFB-EB49-4D43-9700-EC9CE0309D5C}" srcOrd="0" destOrd="0" presId="urn:microsoft.com/office/officeart/2005/8/layout/process1"/>
    <dgm:cxn modelId="{49973A5B-820C-474E-B1D1-A6C64FBEF8D7}" type="presParOf" srcId="{D79F641A-5080-4791-9D3B-8BD4FD7D9C13}" destId="{BB1BC062-2593-4C60-83AA-DD60F3E8CF57}" srcOrd="0" destOrd="0" presId="urn:microsoft.com/office/officeart/2005/8/layout/process1"/>
    <dgm:cxn modelId="{25EF59DC-9CB0-4A9D-9B5D-CE66C07E7D86}" type="presParOf" srcId="{D79F641A-5080-4791-9D3B-8BD4FD7D9C13}" destId="{624B66BE-FF0C-4212-B7C8-A05EA1E47279}" srcOrd="1" destOrd="0" presId="urn:microsoft.com/office/officeart/2005/8/layout/process1"/>
    <dgm:cxn modelId="{5585986B-126F-4A22-A7F5-0D0F3B3BADFF}" type="presParOf" srcId="{624B66BE-FF0C-4212-B7C8-A05EA1E47279}" destId="{6AEE032B-9540-408B-8449-AFF554307096}" srcOrd="0" destOrd="0" presId="urn:microsoft.com/office/officeart/2005/8/layout/process1"/>
    <dgm:cxn modelId="{9823D6A4-4C44-45D6-B5DE-6C54AEE51E5E}" type="presParOf" srcId="{D79F641A-5080-4791-9D3B-8BD4FD7D9C13}" destId="{1AE79215-D7A7-44BB-A82A-837A97AE192E}" srcOrd="2" destOrd="0" presId="urn:microsoft.com/office/officeart/2005/8/layout/process1"/>
    <dgm:cxn modelId="{2659C3BD-7576-4396-B655-DC21CD9F0319}" type="presParOf" srcId="{D79F641A-5080-4791-9D3B-8BD4FD7D9C13}" destId="{17472E33-72F5-4102-9E88-A8D25CA20545}" srcOrd="3" destOrd="0" presId="urn:microsoft.com/office/officeart/2005/8/layout/process1"/>
    <dgm:cxn modelId="{8FCFBCE7-CC80-43E1-91FE-A6449B8BA91D}" type="presParOf" srcId="{17472E33-72F5-4102-9E88-A8D25CA20545}" destId="{0EC2FE77-553F-477D-B2F3-24172696B84C}" srcOrd="0" destOrd="0" presId="urn:microsoft.com/office/officeart/2005/8/layout/process1"/>
    <dgm:cxn modelId="{B49285DC-A8C5-4199-BF9A-B92FB0028B11}" type="presParOf" srcId="{D79F641A-5080-4791-9D3B-8BD4FD7D9C13}" destId="{9C2BCDFB-EB49-4D43-9700-EC9CE0309D5C}" srcOrd="4" destOrd="0" presId="urn:microsoft.com/office/officeart/2005/8/layout/process1"/>
    <dgm:cxn modelId="{C388AC74-0F75-4AFF-ACCE-2841F80537C5}" type="presParOf" srcId="{D79F641A-5080-4791-9D3B-8BD4FD7D9C13}" destId="{86C0D0FB-C2E4-497A-9D79-F6580ADC211F}" srcOrd="5" destOrd="0" presId="urn:microsoft.com/office/officeart/2005/8/layout/process1"/>
    <dgm:cxn modelId="{8AB05627-174C-4282-8567-AFB4631C3138}" type="presParOf" srcId="{86C0D0FB-C2E4-497A-9D79-F6580ADC211F}" destId="{5B6476F2-3859-4450-BC8F-08AFDD666983}" srcOrd="0" destOrd="0" presId="urn:microsoft.com/office/officeart/2005/8/layout/process1"/>
    <dgm:cxn modelId="{3FB6F8DF-7B96-444E-9684-53DED89A6D2A}" type="presParOf" srcId="{D79F641A-5080-4791-9D3B-8BD4FD7D9C13}" destId="{AD852B6A-E724-43DB-A3C7-7299B6BA5B7D}" srcOrd="6" destOrd="0" presId="urn:microsoft.com/office/officeart/2005/8/layout/process1"/>
    <dgm:cxn modelId="{9348DB11-A335-40B0-B6C4-5DD710D8BECB}" type="presParOf" srcId="{D79F641A-5080-4791-9D3B-8BD4FD7D9C13}" destId="{9DB3391B-CC20-43B7-80F3-0D78046C06CF}" srcOrd="7" destOrd="0" presId="urn:microsoft.com/office/officeart/2005/8/layout/process1"/>
    <dgm:cxn modelId="{1044F6AA-62D4-4AE9-826A-1874EB723574}" type="presParOf" srcId="{9DB3391B-CC20-43B7-80F3-0D78046C06CF}" destId="{1F366FFC-3416-420C-A9E3-E5EE7FB8497C}" srcOrd="0" destOrd="0" presId="urn:microsoft.com/office/officeart/2005/8/layout/process1"/>
    <dgm:cxn modelId="{179AE619-9781-4F56-9C01-03C73ECCE740}" type="presParOf" srcId="{D79F641A-5080-4791-9D3B-8BD4FD7D9C13}" destId="{60A7FCC4-CBC0-464D-A917-209AEF4BC881}" srcOrd="8" destOrd="0" presId="urn:microsoft.com/office/officeart/2005/8/layout/process1"/>
    <dgm:cxn modelId="{C349F1E9-862D-49CB-A880-B4341FDD1FB7}" type="presParOf" srcId="{D79F641A-5080-4791-9D3B-8BD4FD7D9C13}" destId="{31E5DFD2-CCA5-49FF-A478-9F634C53D240}" srcOrd="9" destOrd="0" presId="urn:microsoft.com/office/officeart/2005/8/layout/process1"/>
    <dgm:cxn modelId="{BB7AD5BB-7265-43EC-A6EE-1D78123E1F19}" type="presParOf" srcId="{31E5DFD2-CCA5-49FF-A478-9F634C53D240}" destId="{9217FB12-0060-47C7-810E-32ECD207F2C8}" srcOrd="0" destOrd="0" presId="urn:microsoft.com/office/officeart/2005/8/layout/process1"/>
    <dgm:cxn modelId="{B1805B1D-752E-477A-810F-B1F41CD24FD3}" type="presParOf" srcId="{D79F641A-5080-4791-9D3B-8BD4FD7D9C13}" destId="{8F091266-8C93-40D9-9E93-35868D04CDA1}" srcOrd="10" destOrd="0" presId="urn:microsoft.com/office/officeart/2005/8/layout/process1"/>
    <dgm:cxn modelId="{7575E97E-ED6B-41EE-AC02-A313BE1B4A3F}" type="presParOf" srcId="{D79F641A-5080-4791-9D3B-8BD4FD7D9C13}" destId="{3586BAB2-3AFA-4FC3-8D1D-3BB20C53BD18}" srcOrd="11" destOrd="0" presId="urn:microsoft.com/office/officeart/2005/8/layout/process1"/>
    <dgm:cxn modelId="{CD8C0989-0E9F-4FC0-AF95-4C0F9A311E99}" type="presParOf" srcId="{3586BAB2-3AFA-4FC3-8D1D-3BB20C53BD18}" destId="{39F846F0-EBF6-411B-9E5A-1D9ECE972DFC}" srcOrd="0" destOrd="0" presId="urn:microsoft.com/office/officeart/2005/8/layout/process1"/>
    <dgm:cxn modelId="{545961A3-A02B-4DB7-A384-20970675CEC5}" type="presParOf" srcId="{D79F641A-5080-4791-9D3B-8BD4FD7D9C13}" destId="{D3ADEC0E-1CAF-43D0-A0EB-B0F255A6787A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BC062-2593-4C60-83AA-DD60F3E8CF57}">
      <dsp:nvSpPr>
        <dsp:cNvPr id="0" name=""/>
        <dsp:cNvSpPr/>
      </dsp:nvSpPr>
      <dsp:spPr>
        <a:xfrm>
          <a:off x="3044" y="1451801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前端传入新闻</a:t>
          </a:r>
          <a:endParaRPr lang="zh-CN" altLang="en-US" sz="1800" kern="1200" dirty="0"/>
        </a:p>
      </dsp:txBody>
      <dsp:txXfrm>
        <a:off x="36810" y="1485567"/>
        <a:ext cx="1085331" cy="1642007"/>
      </dsp:txXfrm>
    </dsp:sp>
    <dsp:sp modelId="{624B66BE-FF0C-4212-B7C8-A05EA1E47279}">
      <dsp:nvSpPr>
        <dsp:cNvPr id="0" name=""/>
        <dsp:cNvSpPr/>
      </dsp:nvSpPr>
      <dsp:spPr>
        <a:xfrm rot="22029">
          <a:off x="1271191" y="2168831"/>
          <a:ext cx="244411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271192" y="2225778"/>
        <a:ext cx="171088" cy="171546"/>
      </dsp:txXfrm>
    </dsp:sp>
    <dsp:sp modelId="{1AE79215-D7A7-44BB-A82A-837A97AE192E}">
      <dsp:nvSpPr>
        <dsp:cNvPr id="0" name=""/>
        <dsp:cNvSpPr/>
      </dsp:nvSpPr>
      <dsp:spPr>
        <a:xfrm>
          <a:off x="1617052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通过</a:t>
          </a:r>
          <a:r>
            <a:rPr lang="en-US" altLang="zh-CN" sz="1800" kern="1200" dirty="0" smtClean="0"/>
            <a:t>CNN</a:t>
          </a:r>
          <a:r>
            <a:rPr lang="zh-CN" altLang="en-US" sz="1800" kern="1200" dirty="0" smtClean="0"/>
            <a:t>分类进行文本分类</a:t>
          </a:r>
          <a:endParaRPr lang="zh-CN" altLang="en-US" sz="1800" kern="1200" dirty="0"/>
        </a:p>
      </dsp:txBody>
      <dsp:txXfrm>
        <a:off x="1650818" y="1495910"/>
        <a:ext cx="1085331" cy="1642007"/>
      </dsp:txXfrm>
    </dsp:sp>
    <dsp:sp modelId="{17472E33-72F5-4102-9E88-A8D25CA20545}">
      <dsp:nvSpPr>
        <dsp:cNvPr id="0" name=""/>
        <dsp:cNvSpPr/>
      </dsp:nvSpPr>
      <dsp:spPr>
        <a:xfrm>
          <a:off x="2885201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885201" y="2231140"/>
        <a:ext cx="171084" cy="171546"/>
      </dsp:txXfrm>
    </dsp:sp>
    <dsp:sp modelId="{9C2BCDFB-EB49-4D43-9700-EC9CE0309D5C}">
      <dsp:nvSpPr>
        <dsp:cNvPr id="0" name=""/>
        <dsp:cNvSpPr/>
      </dsp:nvSpPr>
      <dsp:spPr>
        <a:xfrm>
          <a:off x="3231060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根据分类设定初始时效</a:t>
          </a:r>
          <a:endParaRPr lang="zh-CN" altLang="en-US" sz="2000" kern="1200" dirty="0"/>
        </a:p>
      </dsp:txBody>
      <dsp:txXfrm>
        <a:off x="3264826" y="1495910"/>
        <a:ext cx="1085331" cy="1642007"/>
      </dsp:txXfrm>
    </dsp:sp>
    <dsp:sp modelId="{86C0D0FB-C2E4-497A-9D79-F6580ADC211F}">
      <dsp:nvSpPr>
        <dsp:cNvPr id="0" name=""/>
        <dsp:cNvSpPr/>
      </dsp:nvSpPr>
      <dsp:spPr>
        <a:xfrm>
          <a:off x="4499210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499210" y="2231140"/>
        <a:ext cx="171084" cy="171546"/>
      </dsp:txXfrm>
    </dsp:sp>
    <dsp:sp modelId="{AD852B6A-E724-43DB-A3C7-7299B6BA5B7D}">
      <dsp:nvSpPr>
        <dsp:cNvPr id="0" name=""/>
        <dsp:cNvSpPr/>
      </dsp:nvSpPr>
      <dsp:spPr>
        <a:xfrm>
          <a:off x="4845068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提取内容中时间信息对时效性调整</a:t>
          </a:r>
          <a:endParaRPr lang="zh-CN" altLang="en-US" sz="2000" kern="1200" dirty="0"/>
        </a:p>
      </dsp:txBody>
      <dsp:txXfrm>
        <a:off x="4878834" y="1495910"/>
        <a:ext cx="1085331" cy="1642007"/>
      </dsp:txXfrm>
    </dsp:sp>
    <dsp:sp modelId="{9DB3391B-CC20-43B7-80F3-0D78046C06CF}">
      <dsp:nvSpPr>
        <dsp:cNvPr id="0" name=""/>
        <dsp:cNvSpPr/>
      </dsp:nvSpPr>
      <dsp:spPr>
        <a:xfrm>
          <a:off x="6113218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113218" y="2231140"/>
        <a:ext cx="171084" cy="171546"/>
      </dsp:txXfrm>
    </dsp:sp>
    <dsp:sp modelId="{60A7FCC4-CBC0-464D-A917-209AEF4BC881}">
      <dsp:nvSpPr>
        <dsp:cNvPr id="0" name=""/>
        <dsp:cNvSpPr/>
      </dsp:nvSpPr>
      <dsp:spPr>
        <a:xfrm>
          <a:off x="6459077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相关内容进行话题归类相应调整</a:t>
          </a:r>
          <a:endParaRPr lang="zh-CN" altLang="en-US" sz="2000" kern="1200" dirty="0"/>
        </a:p>
      </dsp:txBody>
      <dsp:txXfrm>
        <a:off x="6492843" y="1495910"/>
        <a:ext cx="1085331" cy="1642007"/>
      </dsp:txXfrm>
    </dsp:sp>
    <dsp:sp modelId="{31E5DFD2-CCA5-49FF-A478-9F634C53D240}">
      <dsp:nvSpPr>
        <dsp:cNvPr id="0" name=""/>
        <dsp:cNvSpPr/>
      </dsp:nvSpPr>
      <dsp:spPr>
        <a:xfrm>
          <a:off x="7727226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7727226" y="2231140"/>
        <a:ext cx="171084" cy="171546"/>
      </dsp:txXfrm>
    </dsp:sp>
    <dsp:sp modelId="{8F091266-8C93-40D9-9E93-35868D04CDA1}">
      <dsp:nvSpPr>
        <dsp:cNvPr id="0" name=""/>
        <dsp:cNvSpPr/>
      </dsp:nvSpPr>
      <dsp:spPr>
        <a:xfrm>
          <a:off x="8073085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</a:t>
          </a:r>
          <a:r>
            <a:rPr lang="en-US" altLang="zh-CN" sz="2000" kern="1200" dirty="0" smtClean="0"/>
            <a:t>CTR</a:t>
          </a:r>
          <a:r>
            <a:rPr lang="zh-CN" altLang="en-US" sz="2000" kern="1200" dirty="0" smtClean="0"/>
            <a:t>对文章时效性进行调整</a:t>
          </a:r>
          <a:endParaRPr lang="zh-CN" altLang="en-US" sz="2000" kern="1200" dirty="0"/>
        </a:p>
      </dsp:txBody>
      <dsp:txXfrm>
        <a:off x="8106851" y="1495910"/>
        <a:ext cx="1085331" cy="1642007"/>
      </dsp:txXfrm>
    </dsp:sp>
    <dsp:sp modelId="{3586BAB2-3AFA-4FC3-8D1D-3BB20C53BD18}">
      <dsp:nvSpPr>
        <dsp:cNvPr id="0" name=""/>
        <dsp:cNvSpPr/>
      </dsp:nvSpPr>
      <dsp:spPr>
        <a:xfrm>
          <a:off x="9341234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9341234" y="2231140"/>
        <a:ext cx="171084" cy="171546"/>
      </dsp:txXfrm>
    </dsp:sp>
    <dsp:sp modelId="{D3ADEC0E-1CAF-43D0-A0EB-B0F255A6787A}">
      <dsp:nvSpPr>
        <dsp:cNvPr id="0" name=""/>
        <dsp:cNvSpPr/>
      </dsp:nvSpPr>
      <dsp:spPr>
        <a:xfrm>
          <a:off x="9687093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结果展示</a:t>
          </a:r>
          <a:endParaRPr lang="zh-CN" altLang="en-US" sz="2400" kern="1200" dirty="0"/>
        </a:p>
      </dsp:txBody>
      <dsp:txXfrm>
        <a:off x="9720859" y="1495910"/>
        <a:ext cx="1085331" cy="1642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BC062-2593-4C60-83AA-DD60F3E8CF57}">
      <dsp:nvSpPr>
        <dsp:cNvPr id="0" name=""/>
        <dsp:cNvSpPr/>
      </dsp:nvSpPr>
      <dsp:spPr>
        <a:xfrm>
          <a:off x="3044" y="1451801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前端传入新闻</a:t>
          </a:r>
          <a:endParaRPr lang="zh-CN" altLang="en-US" sz="1800" kern="1200" dirty="0"/>
        </a:p>
      </dsp:txBody>
      <dsp:txXfrm>
        <a:off x="36810" y="1485567"/>
        <a:ext cx="1085331" cy="1642007"/>
      </dsp:txXfrm>
    </dsp:sp>
    <dsp:sp modelId="{624B66BE-FF0C-4212-B7C8-A05EA1E47279}">
      <dsp:nvSpPr>
        <dsp:cNvPr id="0" name=""/>
        <dsp:cNvSpPr/>
      </dsp:nvSpPr>
      <dsp:spPr>
        <a:xfrm rot="22029">
          <a:off x="1271191" y="2168831"/>
          <a:ext cx="244411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271192" y="2225778"/>
        <a:ext cx="171088" cy="171546"/>
      </dsp:txXfrm>
    </dsp:sp>
    <dsp:sp modelId="{1AE79215-D7A7-44BB-A82A-837A97AE192E}">
      <dsp:nvSpPr>
        <dsp:cNvPr id="0" name=""/>
        <dsp:cNvSpPr/>
      </dsp:nvSpPr>
      <dsp:spPr>
        <a:xfrm>
          <a:off x="1617052" y="1462144"/>
          <a:ext cx="1152863" cy="170953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通过</a:t>
          </a:r>
          <a:r>
            <a:rPr lang="en-US" altLang="zh-CN" sz="1800" kern="1200" dirty="0" smtClean="0"/>
            <a:t>CNN</a:t>
          </a:r>
          <a:r>
            <a:rPr lang="zh-CN" altLang="en-US" sz="1800" kern="1200" dirty="0" smtClean="0"/>
            <a:t>分类进行文本分类</a:t>
          </a:r>
          <a:endParaRPr lang="zh-CN" altLang="en-US" sz="1800" kern="1200" dirty="0"/>
        </a:p>
      </dsp:txBody>
      <dsp:txXfrm>
        <a:off x="1650818" y="1495910"/>
        <a:ext cx="1085331" cy="1642007"/>
      </dsp:txXfrm>
    </dsp:sp>
    <dsp:sp modelId="{17472E33-72F5-4102-9E88-A8D25CA20545}">
      <dsp:nvSpPr>
        <dsp:cNvPr id="0" name=""/>
        <dsp:cNvSpPr/>
      </dsp:nvSpPr>
      <dsp:spPr>
        <a:xfrm>
          <a:off x="2885201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885201" y="2231140"/>
        <a:ext cx="171084" cy="171546"/>
      </dsp:txXfrm>
    </dsp:sp>
    <dsp:sp modelId="{9C2BCDFB-EB49-4D43-9700-EC9CE0309D5C}">
      <dsp:nvSpPr>
        <dsp:cNvPr id="0" name=""/>
        <dsp:cNvSpPr/>
      </dsp:nvSpPr>
      <dsp:spPr>
        <a:xfrm>
          <a:off x="3231060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根据分类设定初始时效</a:t>
          </a:r>
          <a:endParaRPr lang="zh-CN" altLang="en-US" sz="2000" kern="1200" dirty="0"/>
        </a:p>
      </dsp:txBody>
      <dsp:txXfrm>
        <a:off x="3264826" y="1495910"/>
        <a:ext cx="1085331" cy="1642007"/>
      </dsp:txXfrm>
    </dsp:sp>
    <dsp:sp modelId="{86C0D0FB-C2E4-497A-9D79-F6580ADC211F}">
      <dsp:nvSpPr>
        <dsp:cNvPr id="0" name=""/>
        <dsp:cNvSpPr/>
      </dsp:nvSpPr>
      <dsp:spPr>
        <a:xfrm>
          <a:off x="4499210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499210" y="2231140"/>
        <a:ext cx="171084" cy="171546"/>
      </dsp:txXfrm>
    </dsp:sp>
    <dsp:sp modelId="{AD852B6A-E724-43DB-A3C7-7299B6BA5B7D}">
      <dsp:nvSpPr>
        <dsp:cNvPr id="0" name=""/>
        <dsp:cNvSpPr/>
      </dsp:nvSpPr>
      <dsp:spPr>
        <a:xfrm>
          <a:off x="4845068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提取内容中时间信息对时效性调整</a:t>
          </a:r>
          <a:endParaRPr lang="zh-CN" altLang="en-US" sz="2000" kern="1200" dirty="0"/>
        </a:p>
      </dsp:txBody>
      <dsp:txXfrm>
        <a:off x="4878834" y="1495910"/>
        <a:ext cx="1085331" cy="1642007"/>
      </dsp:txXfrm>
    </dsp:sp>
    <dsp:sp modelId="{9DB3391B-CC20-43B7-80F3-0D78046C06CF}">
      <dsp:nvSpPr>
        <dsp:cNvPr id="0" name=""/>
        <dsp:cNvSpPr/>
      </dsp:nvSpPr>
      <dsp:spPr>
        <a:xfrm>
          <a:off x="6113218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113218" y="2231140"/>
        <a:ext cx="171084" cy="171546"/>
      </dsp:txXfrm>
    </dsp:sp>
    <dsp:sp modelId="{60A7FCC4-CBC0-464D-A917-209AEF4BC881}">
      <dsp:nvSpPr>
        <dsp:cNvPr id="0" name=""/>
        <dsp:cNvSpPr/>
      </dsp:nvSpPr>
      <dsp:spPr>
        <a:xfrm>
          <a:off x="6459077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相关内容进行话题归类相应调整</a:t>
          </a:r>
          <a:endParaRPr lang="zh-CN" altLang="en-US" sz="2000" kern="1200" dirty="0"/>
        </a:p>
      </dsp:txBody>
      <dsp:txXfrm>
        <a:off x="6492843" y="1495910"/>
        <a:ext cx="1085331" cy="1642007"/>
      </dsp:txXfrm>
    </dsp:sp>
    <dsp:sp modelId="{31E5DFD2-CCA5-49FF-A478-9F634C53D240}">
      <dsp:nvSpPr>
        <dsp:cNvPr id="0" name=""/>
        <dsp:cNvSpPr/>
      </dsp:nvSpPr>
      <dsp:spPr>
        <a:xfrm>
          <a:off x="7727226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7727226" y="2231140"/>
        <a:ext cx="171084" cy="171546"/>
      </dsp:txXfrm>
    </dsp:sp>
    <dsp:sp modelId="{8F091266-8C93-40D9-9E93-35868D04CDA1}">
      <dsp:nvSpPr>
        <dsp:cNvPr id="0" name=""/>
        <dsp:cNvSpPr/>
      </dsp:nvSpPr>
      <dsp:spPr>
        <a:xfrm>
          <a:off x="8073085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</a:t>
          </a:r>
          <a:r>
            <a:rPr lang="en-US" altLang="zh-CN" sz="2000" kern="1200" dirty="0" smtClean="0"/>
            <a:t>CTR</a:t>
          </a:r>
          <a:r>
            <a:rPr lang="zh-CN" altLang="en-US" sz="2000" kern="1200" dirty="0" smtClean="0"/>
            <a:t>对文章时效性进行调整</a:t>
          </a:r>
          <a:endParaRPr lang="zh-CN" altLang="en-US" sz="2000" kern="1200" dirty="0"/>
        </a:p>
      </dsp:txBody>
      <dsp:txXfrm>
        <a:off x="8106851" y="1495910"/>
        <a:ext cx="1085331" cy="1642007"/>
      </dsp:txXfrm>
    </dsp:sp>
    <dsp:sp modelId="{3586BAB2-3AFA-4FC3-8D1D-3BB20C53BD18}">
      <dsp:nvSpPr>
        <dsp:cNvPr id="0" name=""/>
        <dsp:cNvSpPr/>
      </dsp:nvSpPr>
      <dsp:spPr>
        <a:xfrm>
          <a:off x="9341234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9341234" y="2231140"/>
        <a:ext cx="171084" cy="171546"/>
      </dsp:txXfrm>
    </dsp:sp>
    <dsp:sp modelId="{D3ADEC0E-1CAF-43D0-A0EB-B0F255A6787A}">
      <dsp:nvSpPr>
        <dsp:cNvPr id="0" name=""/>
        <dsp:cNvSpPr/>
      </dsp:nvSpPr>
      <dsp:spPr>
        <a:xfrm>
          <a:off x="9687093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结果展示</a:t>
          </a:r>
          <a:endParaRPr lang="zh-CN" altLang="en-US" sz="2400" kern="1200" dirty="0"/>
        </a:p>
      </dsp:txBody>
      <dsp:txXfrm>
        <a:off x="9720859" y="1495910"/>
        <a:ext cx="1085331" cy="1642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BC062-2593-4C60-83AA-DD60F3E8CF57}">
      <dsp:nvSpPr>
        <dsp:cNvPr id="0" name=""/>
        <dsp:cNvSpPr/>
      </dsp:nvSpPr>
      <dsp:spPr>
        <a:xfrm>
          <a:off x="3044" y="1451801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前端传入新闻</a:t>
          </a:r>
          <a:endParaRPr lang="zh-CN" altLang="en-US" sz="1800" kern="1200" dirty="0"/>
        </a:p>
      </dsp:txBody>
      <dsp:txXfrm>
        <a:off x="36810" y="1485567"/>
        <a:ext cx="1085331" cy="1642007"/>
      </dsp:txXfrm>
    </dsp:sp>
    <dsp:sp modelId="{624B66BE-FF0C-4212-B7C8-A05EA1E47279}">
      <dsp:nvSpPr>
        <dsp:cNvPr id="0" name=""/>
        <dsp:cNvSpPr/>
      </dsp:nvSpPr>
      <dsp:spPr>
        <a:xfrm rot="22029">
          <a:off x="1271191" y="2168831"/>
          <a:ext cx="244411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271192" y="2225778"/>
        <a:ext cx="171088" cy="171546"/>
      </dsp:txXfrm>
    </dsp:sp>
    <dsp:sp modelId="{1AE79215-D7A7-44BB-A82A-837A97AE192E}">
      <dsp:nvSpPr>
        <dsp:cNvPr id="0" name=""/>
        <dsp:cNvSpPr/>
      </dsp:nvSpPr>
      <dsp:spPr>
        <a:xfrm>
          <a:off x="1617052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通过</a:t>
          </a:r>
          <a:r>
            <a:rPr lang="en-US" altLang="zh-CN" sz="1800" kern="1200" dirty="0" smtClean="0"/>
            <a:t>CNN</a:t>
          </a:r>
          <a:r>
            <a:rPr lang="zh-CN" altLang="en-US" sz="1800" kern="1200" dirty="0" smtClean="0"/>
            <a:t>分类进行文本分类</a:t>
          </a:r>
          <a:endParaRPr lang="zh-CN" altLang="en-US" sz="1800" kern="1200" dirty="0"/>
        </a:p>
      </dsp:txBody>
      <dsp:txXfrm>
        <a:off x="1650818" y="1495910"/>
        <a:ext cx="1085331" cy="1642007"/>
      </dsp:txXfrm>
    </dsp:sp>
    <dsp:sp modelId="{17472E33-72F5-4102-9E88-A8D25CA20545}">
      <dsp:nvSpPr>
        <dsp:cNvPr id="0" name=""/>
        <dsp:cNvSpPr/>
      </dsp:nvSpPr>
      <dsp:spPr>
        <a:xfrm>
          <a:off x="2885201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885201" y="2231140"/>
        <a:ext cx="171084" cy="171546"/>
      </dsp:txXfrm>
    </dsp:sp>
    <dsp:sp modelId="{9C2BCDFB-EB49-4D43-9700-EC9CE0309D5C}">
      <dsp:nvSpPr>
        <dsp:cNvPr id="0" name=""/>
        <dsp:cNvSpPr/>
      </dsp:nvSpPr>
      <dsp:spPr>
        <a:xfrm>
          <a:off x="3231060" y="1462144"/>
          <a:ext cx="1152863" cy="170953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根据分类设定初始时效</a:t>
          </a:r>
          <a:endParaRPr lang="zh-CN" altLang="en-US" sz="2000" kern="1200" dirty="0"/>
        </a:p>
      </dsp:txBody>
      <dsp:txXfrm>
        <a:off x="3264826" y="1495910"/>
        <a:ext cx="1085331" cy="1642007"/>
      </dsp:txXfrm>
    </dsp:sp>
    <dsp:sp modelId="{86C0D0FB-C2E4-497A-9D79-F6580ADC211F}">
      <dsp:nvSpPr>
        <dsp:cNvPr id="0" name=""/>
        <dsp:cNvSpPr/>
      </dsp:nvSpPr>
      <dsp:spPr>
        <a:xfrm>
          <a:off x="4499210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499210" y="2231140"/>
        <a:ext cx="171084" cy="171546"/>
      </dsp:txXfrm>
    </dsp:sp>
    <dsp:sp modelId="{AD852B6A-E724-43DB-A3C7-7299B6BA5B7D}">
      <dsp:nvSpPr>
        <dsp:cNvPr id="0" name=""/>
        <dsp:cNvSpPr/>
      </dsp:nvSpPr>
      <dsp:spPr>
        <a:xfrm>
          <a:off x="4845068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提取内容中时间信息对时效性调整</a:t>
          </a:r>
          <a:endParaRPr lang="zh-CN" altLang="en-US" sz="2000" kern="1200" dirty="0"/>
        </a:p>
      </dsp:txBody>
      <dsp:txXfrm>
        <a:off x="4878834" y="1495910"/>
        <a:ext cx="1085331" cy="1642007"/>
      </dsp:txXfrm>
    </dsp:sp>
    <dsp:sp modelId="{9DB3391B-CC20-43B7-80F3-0D78046C06CF}">
      <dsp:nvSpPr>
        <dsp:cNvPr id="0" name=""/>
        <dsp:cNvSpPr/>
      </dsp:nvSpPr>
      <dsp:spPr>
        <a:xfrm>
          <a:off x="6113218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113218" y="2231140"/>
        <a:ext cx="171084" cy="171546"/>
      </dsp:txXfrm>
    </dsp:sp>
    <dsp:sp modelId="{60A7FCC4-CBC0-464D-A917-209AEF4BC881}">
      <dsp:nvSpPr>
        <dsp:cNvPr id="0" name=""/>
        <dsp:cNvSpPr/>
      </dsp:nvSpPr>
      <dsp:spPr>
        <a:xfrm>
          <a:off x="6459077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相关内容进行话题归类相应调整</a:t>
          </a:r>
          <a:endParaRPr lang="zh-CN" altLang="en-US" sz="2000" kern="1200" dirty="0"/>
        </a:p>
      </dsp:txBody>
      <dsp:txXfrm>
        <a:off x="6492843" y="1495910"/>
        <a:ext cx="1085331" cy="1642007"/>
      </dsp:txXfrm>
    </dsp:sp>
    <dsp:sp modelId="{31E5DFD2-CCA5-49FF-A478-9F634C53D240}">
      <dsp:nvSpPr>
        <dsp:cNvPr id="0" name=""/>
        <dsp:cNvSpPr/>
      </dsp:nvSpPr>
      <dsp:spPr>
        <a:xfrm>
          <a:off x="7727226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7727226" y="2231140"/>
        <a:ext cx="171084" cy="171546"/>
      </dsp:txXfrm>
    </dsp:sp>
    <dsp:sp modelId="{8F091266-8C93-40D9-9E93-35868D04CDA1}">
      <dsp:nvSpPr>
        <dsp:cNvPr id="0" name=""/>
        <dsp:cNvSpPr/>
      </dsp:nvSpPr>
      <dsp:spPr>
        <a:xfrm>
          <a:off x="8073085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</a:t>
          </a:r>
          <a:r>
            <a:rPr lang="en-US" altLang="zh-CN" sz="2000" kern="1200" dirty="0" smtClean="0"/>
            <a:t>CTR</a:t>
          </a:r>
          <a:r>
            <a:rPr lang="zh-CN" altLang="en-US" sz="2000" kern="1200" dirty="0" smtClean="0"/>
            <a:t>对文章时效性进行调整</a:t>
          </a:r>
          <a:endParaRPr lang="zh-CN" altLang="en-US" sz="2000" kern="1200" dirty="0"/>
        </a:p>
      </dsp:txBody>
      <dsp:txXfrm>
        <a:off x="8106851" y="1495910"/>
        <a:ext cx="1085331" cy="1642007"/>
      </dsp:txXfrm>
    </dsp:sp>
    <dsp:sp modelId="{3586BAB2-3AFA-4FC3-8D1D-3BB20C53BD18}">
      <dsp:nvSpPr>
        <dsp:cNvPr id="0" name=""/>
        <dsp:cNvSpPr/>
      </dsp:nvSpPr>
      <dsp:spPr>
        <a:xfrm>
          <a:off x="9341234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9341234" y="2231140"/>
        <a:ext cx="171084" cy="171546"/>
      </dsp:txXfrm>
    </dsp:sp>
    <dsp:sp modelId="{D3ADEC0E-1CAF-43D0-A0EB-B0F255A6787A}">
      <dsp:nvSpPr>
        <dsp:cNvPr id="0" name=""/>
        <dsp:cNvSpPr/>
      </dsp:nvSpPr>
      <dsp:spPr>
        <a:xfrm>
          <a:off x="9687093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结果展示</a:t>
          </a:r>
          <a:endParaRPr lang="zh-CN" altLang="en-US" sz="2400" kern="1200" dirty="0"/>
        </a:p>
      </dsp:txBody>
      <dsp:txXfrm>
        <a:off x="9720859" y="1495910"/>
        <a:ext cx="1085331" cy="1642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BC062-2593-4C60-83AA-DD60F3E8CF57}">
      <dsp:nvSpPr>
        <dsp:cNvPr id="0" name=""/>
        <dsp:cNvSpPr/>
      </dsp:nvSpPr>
      <dsp:spPr>
        <a:xfrm>
          <a:off x="3044" y="1451801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前端传入新闻</a:t>
          </a:r>
          <a:endParaRPr lang="zh-CN" altLang="en-US" sz="1800" kern="1200" dirty="0"/>
        </a:p>
      </dsp:txBody>
      <dsp:txXfrm>
        <a:off x="36810" y="1485567"/>
        <a:ext cx="1085331" cy="1642007"/>
      </dsp:txXfrm>
    </dsp:sp>
    <dsp:sp modelId="{624B66BE-FF0C-4212-B7C8-A05EA1E47279}">
      <dsp:nvSpPr>
        <dsp:cNvPr id="0" name=""/>
        <dsp:cNvSpPr/>
      </dsp:nvSpPr>
      <dsp:spPr>
        <a:xfrm rot="22029">
          <a:off x="1271191" y="2168831"/>
          <a:ext cx="244411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271192" y="2225778"/>
        <a:ext cx="171088" cy="171546"/>
      </dsp:txXfrm>
    </dsp:sp>
    <dsp:sp modelId="{1AE79215-D7A7-44BB-A82A-837A97AE192E}">
      <dsp:nvSpPr>
        <dsp:cNvPr id="0" name=""/>
        <dsp:cNvSpPr/>
      </dsp:nvSpPr>
      <dsp:spPr>
        <a:xfrm>
          <a:off x="1617052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通过</a:t>
          </a:r>
          <a:r>
            <a:rPr lang="en-US" altLang="zh-CN" sz="1800" kern="1200" dirty="0" smtClean="0"/>
            <a:t>CNN</a:t>
          </a:r>
          <a:r>
            <a:rPr lang="zh-CN" altLang="en-US" sz="1800" kern="1200" dirty="0" smtClean="0"/>
            <a:t>分类进行文本分类</a:t>
          </a:r>
          <a:endParaRPr lang="zh-CN" altLang="en-US" sz="1800" kern="1200" dirty="0"/>
        </a:p>
      </dsp:txBody>
      <dsp:txXfrm>
        <a:off x="1650818" y="1495910"/>
        <a:ext cx="1085331" cy="1642007"/>
      </dsp:txXfrm>
    </dsp:sp>
    <dsp:sp modelId="{17472E33-72F5-4102-9E88-A8D25CA20545}">
      <dsp:nvSpPr>
        <dsp:cNvPr id="0" name=""/>
        <dsp:cNvSpPr/>
      </dsp:nvSpPr>
      <dsp:spPr>
        <a:xfrm>
          <a:off x="2885201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885201" y="2231140"/>
        <a:ext cx="171084" cy="171546"/>
      </dsp:txXfrm>
    </dsp:sp>
    <dsp:sp modelId="{9C2BCDFB-EB49-4D43-9700-EC9CE0309D5C}">
      <dsp:nvSpPr>
        <dsp:cNvPr id="0" name=""/>
        <dsp:cNvSpPr/>
      </dsp:nvSpPr>
      <dsp:spPr>
        <a:xfrm>
          <a:off x="3231060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根据分类设定初始时效</a:t>
          </a:r>
          <a:endParaRPr lang="zh-CN" altLang="en-US" sz="2000" kern="1200" dirty="0"/>
        </a:p>
      </dsp:txBody>
      <dsp:txXfrm>
        <a:off x="3264826" y="1495910"/>
        <a:ext cx="1085331" cy="1642007"/>
      </dsp:txXfrm>
    </dsp:sp>
    <dsp:sp modelId="{86C0D0FB-C2E4-497A-9D79-F6580ADC211F}">
      <dsp:nvSpPr>
        <dsp:cNvPr id="0" name=""/>
        <dsp:cNvSpPr/>
      </dsp:nvSpPr>
      <dsp:spPr>
        <a:xfrm>
          <a:off x="4499210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499210" y="2231140"/>
        <a:ext cx="171084" cy="171546"/>
      </dsp:txXfrm>
    </dsp:sp>
    <dsp:sp modelId="{AD852B6A-E724-43DB-A3C7-7299B6BA5B7D}">
      <dsp:nvSpPr>
        <dsp:cNvPr id="0" name=""/>
        <dsp:cNvSpPr/>
      </dsp:nvSpPr>
      <dsp:spPr>
        <a:xfrm>
          <a:off x="4845068" y="1462144"/>
          <a:ext cx="1152863" cy="170953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提取内容中时间信息对时效性调整</a:t>
          </a:r>
          <a:endParaRPr lang="zh-CN" altLang="en-US" sz="2000" kern="1200" dirty="0"/>
        </a:p>
      </dsp:txBody>
      <dsp:txXfrm>
        <a:off x="4878834" y="1495910"/>
        <a:ext cx="1085331" cy="1642007"/>
      </dsp:txXfrm>
    </dsp:sp>
    <dsp:sp modelId="{9DB3391B-CC20-43B7-80F3-0D78046C06CF}">
      <dsp:nvSpPr>
        <dsp:cNvPr id="0" name=""/>
        <dsp:cNvSpPr/>
      </dsp:nvSpPr>
      <dsp:spPr>
        <a:xfrm>
          <a:off x="6113218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113218" y="2231140"/>
        <a:ext cx="171084" cy="171546"/>
      </dsp:txXfrm>
    </dsp:sp>
    <dsp:sp modelId="{60A7FCC4-CBC0-464D-A917-209AEF4BC881}">
      <dsp:nvSpPr>
        <dsp:cNvPr id="0" name=""/>
        <dsp:cNvSpPr/>
      </dsp:nvSpPr>
      <dsp:spPr>
        <a:xfrm>
          <a:off x="6459077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相关内容进行话题归类相应调整</a:t>
          </a:r>
          <a:endParaRPr lang="zh-CN" altLang="en-US" sz="2000" kern="1200" dirty="0"/>
        </a:p>
      </dsp:txBody>
      <dsp:txXfrm>
        <a:off x="6492843" y="1495910"/>
        <a:ext cx="1085331" cy="1642007"/>
      </dsp:txXfrm>
    </dsp:sp>
    <dsp:sp modelId="{31E5DFD2-CCA5-49FF-A478-9F634C53D240}">
      <dsp:nvSpPr>
        <dsp:cNvPr id="0" name=""/>
        <dsp:cNvSpPr/>
      </dsp:nvSpPr>
      <dsp:spPr>
        <a:xfrm>
          <a:off x="7727226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7727226" y="2231140"/>
        <a:ext cx="171084" cy="171546"/>
      </dsp:txXfrm>
    </dsp:sp>
    <dsp:sp modelId="{8F091266-8C93-40D9-9E93-35868D04CDA1}">
      <dsp:nvSpPr>
        <dsp:cNvPr id="0" name=""/>
        <dsp:cNvSpPr/>
      </dsp:nvSpPr>
      <dsp:spPr>
        <a:xfrm>
          <a:off x="8073085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</a:t>
          </a:r>
          <a:r>
            <a:rPr lang="en-US" altLang="zh-CN" sz="2000" kern="1200" dirty="0" smtClean="0"/>
            <a:t>CTR</a:t>
          </a:r>
          <a:r>
            <a:rPr lang="zh-CN" altLang="en-US" sz="2000" kern="1200" dirty="0" smtClean="0"/>
            <a:t>对文章时效性进行调整</a:t>
          </a:r>
          <a:endParaRPr lang="zh-CN" altLang="en-US" sz="2000" kern="1200" dirty="0"/>
        </a:p>
      </dsp:txBody>
      <dsp:txXfrm>
        <a:off x="8106851" y="1495910"/>
        <a:ext cx="1085331" cy="1642007"/>
      </dsp:txXfrm>
    </dsp:sp>
    <dsp:sp modelId="{3586BAB2-3AFA-4FC3-8D1D-3BB20C53BD18}">
      <dsp:nvSpPr>
        <dsp:cNvPr id="0" name=""/>
        <dsp:cNvSpPr/>
      </dsp:nvSpPr>
      <dsp:spPr>
        <a:xfrm>
          <a:off x="9341234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9341234" y="2231140"/>
        <a:ext cx="171084" cy="171546"/>
      </dsp:txXfrm>
    </dsp:sp>
    <dsp:sp modelId="{D3ADEC0E-1CAF-43D0-A0EB-B0F255A6787A}">
      <dsp:nvSpPr>
        <dsp:cNvPr id="0" name=""/>
        <dsp:cNvSpPr/>
      </dsp:nvSpPr>
      <dsp:spPr>
        <a:xfrm>
          <a:off x="9687093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结果展示</a:t>
          </a:r>
          <a:endParaRPr lang="zh-CN" altLang="en-US" sz="2400" kern="1200" dirty="0"/>
        </a:p>
      </dsp:txBody>
      <dsp:txXfrm>
        <a:off x="9720859" y="1495910"/>
        <a:ext cx="1085331" cy="1642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BC062-2593-4C60-83AA-DD60F3E8CF57}">
      <dsp:nvSpPr>
        <dsp:cNvPr id="0" name=""/>
        <dsp:cNvSpPr/>
      </dsp:nvSpPr>
      <dsp:spPr>
        <a:xfrm>
          <a:off x="3044" y="1451801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前端传入新闻</a:t>
          </a:r>
          <a:endParaRPr lang="zh-CN" altLang="en-US" sz="1800" kern="1200" dirty="0"/>
        </a:p>
      </dsp:txBody>
      <dsp:txXfrm>
        <a:off x="36810" y="1485567"/>
        <a:ext cx="1085331" cy="1642007"/>
      </dsp:txXfrm>
    </dsp:sp>
    <dsp:sp modelId="{624B66BE-FF0C-4212-B7C8-A05EA1E47279}">
      <dsp:nvSpPr>
        <dsp:cNvPr id="0" name=""/>
        <dsp:cNvSpPr/>
      </dsp:nvSpPr>
      <dsp:spPr>
        <a:xfrm rot="22029">
          <a:off x="1271191" y="2168831"/>
          <a:ext cx="244411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271192" y="2225778"/>
        <a:ext cx="171088" cy="171546"/>
      </dsp:txXfrm>
    </dsp:sp>
    <dsp:sp modelId="{1AE79215-D7A7-44BB-A82A-837A97AE192E}">
      <dsp:nvSpPr>
        <dsp:cNvPr id="0" name=""/>
        <dsp:cNvSpPr/>
      </dsp:nvSpPr>
      <dsp:spPr>
        <a:xfrm>
          <a:off x="1617052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通过</a:t>
          </a:r>
          <a:r>
            <a:rPr lang="en-US" altLang="zh-CN" sz="1800" kern="1200" dirty="0" smtClean="0"/>
            <a:t>CNN</a:t>
          </a:r>
          <a:r>
            <a:rPr lang="zh-CN" altLang="en-US" sz="1800" kern="1200" dirty="0" smtClean="0"/>
            <a:t>分类进行文本分类</a:t>
          </a:r>
          <a:endParaRPr lang="zh-CN" altLang="en-US" sz="1800" kern="1200" dirty="0"/>
        </a:p>
      </dsp:txBody>
      <dsp:txXfrm>
        <a:off x="1650818" y="1495910"/>
        <a:ext cx="1085331" cy="1642007"/>
      </dsp:txXfrm>
    </dsp:sp>
    <dsp:sp modelId="{17472E33-72F5-4102-9E88-A8D25CA20545}">
      <dsp:nvSpPr>
        <dsp:cNvPr id="0" name=""/>
        <dsp:cNvSpPr/>
      </dsp:nvSpPr>
      <dsp:spPr>
        <a:xfrm>
          <a:off x="2885201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885201" y="2231140"/>
        <a:ext cx="171084" cy="171546"/>
      </dsp:txXfrm>
    </dsp:sp>
    <dsp:sp modelId="{9C2BCDFB-EB49-4D43-9700-EC9CE0309D5C}">
      <dsp:nvSpPr>
        <dsp:cNvPr id="0" name=""/>
        <dsp:cNvSpPr/>
      </dsp:nvSpPr>
      <dsp:spPr>
        <a:xfrm>
          <a:off x="3231060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根据分类设定初始时效</a:t>
          </a:r>
          <a:endParaRPr lang="zh-CN" altLang="en-US" sz="2000" kern="1200" dirty="0"/>
        </a:p>
      </dsp:txBody>
      <dsp:txXfrm>
        <a:off x="3264826" y="1495910"/>
        <a:ext cx="1085331" cy="1642007"/>
      </dsp:txXfrm>
    </dsp:sp>
    <dsp:sp modelId="{86C0D0FB-C2E4-497A-9D79-F6580ADC211F}">
      <dsp:nvSpPr>
        <dsp:cNvPr id="0" name=""/>
        <dsp:cNvSpPr/>
      </dsp:nvSpPr>
      <dsp:spPr>
        <a:xfrm>
          <a:off x="4499210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499210" y="2231140"/>
        <a:ext cx="171084" cy="171546"/>
      </dsp:txXfrm>
    </dsp:sp>
    <dsp:sp modelId="{AD852B6A-E724-43DB-A3C7-7299B6BA5B7D}">
      <dsp:nvSpPr>
        <dsp:cNvPr id="0" name=""/>
        <dsp:cNvSpPr/>
      </dsp:nvSpPr>
      <dsp:spPr>
        <a:xfrm>
          <a:off x="4845068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提取内容中时间信息对时效性调整</a:t>
          </a:r>
          <a:endParaRPr lang="zh-CN" altLang="en-US" sz="2000" kern="1200" dirty="0"/>
        </a:p>
      </dsp:txBody>
      <dsp:txXfrm>
        <a:off x="4878834" y="1495910"/>
        <a:ext cx="1085331" cy="1642007"/>
      </dsp:txXfrm>
    </dsp:sp>
    <dsp:sp modelId="{9DB3391B-CC20-43B7-80F3-0D78046C06CF}">
      <dsp:nvSpPr>
        <dsp:cNvPr id="0" name=""/>
        <dsp:cNvSpPr/>
      </dsp:nvSpPr>
      <dsp:spPr>
        <a:xfrm>
          <a:off x="6113218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113218" y="2231140"/>
        <a:ext cx="171084" cy="171546"/>
      </dsp:txXfrm>
    </dsp:sp>
    <dsp:sp modelId="{60A7FCC4-CBC0-464D-A917-209AEF4BC881}">
      <dsp:nvSpPr>
        <dsp:cNvPr id="0" name=""/>
        <dsp:cNvSpPr/>
      </dsp:nvSpPr>
      <dsp:spPr>
        <a:xfrm>
          <a:off x="6459077" y="1462144"/>
          <a:ext cx="1152863" cy="170953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相关内容进行话题归类相应调整</a:t>
          </a:r>
          <a:endParaRPr lang="zh-CN" altLang="en-US" sz="2000" kern="1200" dirty="0"/>
        </a:p>
      </dsp:txBody>
      <dsp:txXfrm>
        <a:off x="6492843" y="1495910"/>
        <a:ext cx="1085331" cy="1642007"/>
      </dsp:txXfrm>
    </dsp:sp>
    <dsp:sp modelId="{31E5DFD2-CCA5-49FF-A478-9F634C53D240}">
      <dsp:nvSpPr>
        <dsp:cNvPr id="0" name=""/>
        <dsp:cNvSpPr/>
      </dsp:nvSpPr>
      <dsp:spPr>
        <a:xfrm>
          <a:off x="7727226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7727226" y="2231140"/>
        <a:ext cx="171084" cy="171546"/>
      </dsp:txXfrm>
    </dsp:sp>
    <dsp:sp modelId="{8F091266-8C93-40D9-9E93-35868D04CDA1}">
      <dsp:nvSpPr>
        <dsp:cNvPr id="0" name=""/>
        <dsp:cNvSpPr/>
      </dsp:nvSpPr>
      <dsp:spPr>
        <a:xfrm>
          <a:off x="8073085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</a:t>
          </a:r>
          <a:r>
            <a:rPr lang="en-US" altLang="zh-CN" sz="2000" kern="1200" dirty="0" smtClean="0"/>
            <a:t>CTR</a:t>
          </a:r>
          <a:r>
            <a:rPr lang="zh-CN" altLang="en-US" sz="2000" kern="1200" dirty="0" smtClean="0"/>
            <a:t>对文章时效性进行调整</a:t>
          </a:r>
          <a:endParaRPr lang="zh-CN" altLang="en-US" sz="2000" kern="1200" dirty="0"/>
        </a:p>
      </dsp:txBody>
      <dsp:txXfrm>
        <a:off x="8106851" y="1495910"/>
        <a:ext cx="1085331" cy="1642007"/>
      </dsp:txXfrm>
    </dsp:sp>
    <dsp:sp modelId="{3586BAB2-3AFA-4FC3-8D1D-3BB20C53BD18}">
      <dsp:nvSpPr>
        <dsp:cNvPr id="0" name=""/>
        <dsp:cNvSpPr/>
      </dsp:nvSpPr>
      <dsp:spPr>
        <a:xfrm>
          <a:off x="9341234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9341234" y="2231140"/>
        <a:ext cx="171084" cy="171546"/>
      </dsp:txXfrm>
    </dsp:sp>
    <dsp:sp modelId="{D3ADEC0E-1CAF-43D0-A0EB-B0F255A6787A}">
      <dsp:nvSpPr>
        <dsp:cNvPr id="0" name=""/>
        <dsp:cNvSpPr/>
      </dsp:nvSpPr>
      <dsp:spPr>
        <a:xfrm>
          <a:off x="9687093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结果展示</a:t>
          </a:r>
          <a:endParaRPr lang="zh-CN" altLang="en-US" sz="2400" kern="1200" dirty="0"/>
        </a:p>
      </dsp:txBody>
      <dsp:txXfrm>
        <a:off x="9720859" y="1495910"/>
        <a:ext cx="1085331" cy="1642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BC062-2593-4C60-83AA-DD60F3E8CF57}">
      <dsp:nvSpPr>
        <dsp:cNvPr id="0" name=""/>
        <dsp:cNvSpPr/>
      </dsp:nvSpPr>
      <dsp:spPr>
        <a:xfrm>
          <a:off x="27774" y="1736101"/>
          <a:ext cx="2027481" cy="1216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乔碧罗摄像头露脸</a:t>
          </a:r>
          <a:endParaRPr lang="zh-CN" altLang="en-US" sz="2700" kern="1200" dirty="0"/>
        </a:p>
      </dsp:txBody>
      <dsp:txXfrm>
        <a:off x="63404" y="1771731"/>
        <a:ext cx="1956221" cy="1145228"/>
      </dsp:txXfrm>
    </dsp:sp>
    <dsp:sp modelId="{624B66BE-FF0C-4212-B7C8-A05EA1E47279}">
      <dsp:nvSpPr>
        <dsp:cNvPr id="0" name=""/>
        <dsp:cNvSpPr/>
      </dsp:nvSpPr>
      <dsp:spPr>
        <a:xfrm rot="21577231">
          <a:off x="2238499" y="2083723"/>
          <a:ext cx="388493" cy="5028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2238500" y="2184672"/>
        <a:ext cx="271945" cy="301689"/>
      </dsp:txXfrm>
    </dsp:sp>
    <dsp:sp modelId="{1AE79215-D7A7-44BB-A82A-837A97AE192E}">
      <dsp:nvSpPr>
        <dsp:cNvPr id="0" name=""/>
        <dsp:cNvSpPr/>
      </dsp:nvSpPr>
      <dsp:spPr>
        <a:xfrm>
          <a:off x="2788247" y="1717817"/>
          <a:ext cx="2027481" cy="1216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斗鱼封禁乔碧罗直播间</a:t>
          </a:r>
          <a:endParaRPr lang="zh-CN" altLang="en-US" sz="2700" kern="1200" dirty="0"/>
        </a:p>
      </dsp:txBody>
      <dsp:txXfrm>
        <a:off x="2823877" y="1753447"/>
        <a:ext cx="1956221" cy="1145228"/>
      </dsp:txXfrm>
    </dsp:sp>
    <dsp:sp modelId="{17472E33-72F5-4102-9E88-A8D25CA20545}">
      <dsp:nvSpPr>
        <dsp:cNvPr id="0" name=""/>
        <dsp:cNvSpPr/>
      </dsp:nvSpPr>
      <dsp:spPr>
        <a:xfrm rot="21589131">
          <a:off x="5032191" y="2070039"/>
          <a:ext cx="458906" cy="5028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5032191" y="2170820"/>
        <a:ext cx="321234" cy="301689"/>
      </dsp:txXfrm>
    </dsp:sp>
    <dsp:sp modelId="{9C2BCDFB-EB49-4D43-9700-EC9CE0309D5C}">
      <dsp:nvSpPr>
        <dsp:cNvPr id="0" name=""/>
        <dsp:cNvSpPr/>
      </dsp:nvSpPr>
      <dsp:spPr>
        <a:xfrm>
          <a:off x="5681584" y="1708669"/>
          <a:ext cx="2027481" cy="1216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乔碧罗被永久禁播</a:t>
          </a:r>
          <a:endParaRPr lang="zh-CN" altLang="en-US" sz="2700" kern="1200" dirty="0"/>
        </a:p>
      </dsp:txBody>
      <dsp:txXfrm>
        <a:off x="5717214" y="1744299"/>
        <a:ext cx="1956221" cy="1145228"/>
      </dsp:txXfrm>
    </dsp:sp>
    <dsp:sp modelId="{86C0D0FB-C2E4-497A-9D79-F6580ADC211F}">
      <dsp:nvSpPr>
        <dsp:cNvPr id="0" name=""/>
        <dsp:cNvSpPr/>
      </dsp:nvSpPr>
      <dsp:spPr>
        <a:xfrm>
          <a:off x="7911813" y="2065506"/>
          <a:ext cx="429825" cy="5028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7911813" y="2166069"/>
        <a:ext cx="300878" cy="301689"/>
      </dsp:txXfrm>
    </dsp:sp>
    <dsp:sp modelId="{AD852B6A-E724-43DB-A3C7-7299B6BA5B7D}">
      <dsp:nvSpPr>
        <dsp:cNvPr id="0" name=""/>
        <dsp:cNvSpPr/>
      </dsp:nvSpPr>
      <dsp:spPr>
        <a:xfrm>
          <a:off x="8520057" y="1708669"/>
          <a:ext cx="2027481" cy="1216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乔碧罗国外直播</a:t>
          </a:r>
          <a:endParaRPr lang="zh-CN" altLang="en-US" sz="2700" kern="1200" dirty="0"/>
        </a:p>
      </dsp:txBody>
      <dsp:txXfrm>
        <a:off x="8555687" y="1744299"/>
        <a:ext cx="1956221" cy="11452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BC062-2593-4C60-83AA-DD60F3E8CF57}">
      <dsp:nvSpPr>
        <dsp:cNvPr id="0" name=""/>
        <dsp:cNvSpPr/>
      </dsp:nvSpPr>
      <dsp:spPr>
        <a:xfrm>
          <a:off x="3044" y="1451801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前端传入新闻</a:t>
          </a:r>
          <a:endParaRPr lang="zh-CN" altLang="en-US" sz="1800" kern="1200" dirty="0"/>
        </a:p>
      </dsp:txBody>
      <dsp:txXfrm>
        <a:off x="36810" y="1485567"/>
        <a:ext cx="1085331" cy="1642007"/>
      </dsp:txXfrm>
    </dsp:sp>
    <dsp:sp modelId="{624B66BE-FF0C-4212-B7C8-A05EA1E47279}">
      <dsp:nvSpPr>
        <dsp:cNvPr id="0" name=""/>
        <dsp:cNvSpPr/>
      </dsp:nvSpPr>
      <dsp:spPr>
        <a:xfrm rot="22029">
          <a:off x="1271191" y="2168831"/>
          <a:ext cx="244411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271192" y="2225778"/>
        <a:ext cx="171088" cy="171546"/>
      </dsp:txXfrm>
    </dsp:sp>
    <dsp:sp modelId="{1AE79215-D7A7-44BB-A82A-837A97AE192E}">
      <dsp:nvSpPr>
        <dsp:cNvPr id="0" name=""/>
        <dsp:cNvSpPr/>
      </dsp:nvSpPr>
      <dsp:spPr>
        <a:xfrm>
          <a:off x="1617052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通过</a:t>
          </a:r>
          <a:r>
            <a:rPr lang="en-US" altLang="zh-CN" sz="1800" kern="1200" dirty="0" smtClean="0"/>
            <a:t>CNN</a:t>
          </a:r>
          <a:r>
            <a:rPr lang="zh-CN" altLang="en-US" sz="1800" kern="1200" dirty="0" smtClean="0"/>
            <a:t>分类进行文本分类</a:t>
          </a:r>
          <a:endParaRPr lang="zh-CN" altLang="en-US" sz="1800" kern="1200" dirty="0"/>
        </a:p>
      </dsp:txBody>
      <dsp:txXfrm>
        <a:off x="1650818" y="1495910"/>
        <a:ext cx="1085331" cy="1642007"/>
      </dsp:txXfrm>
    </dsp:sp>
    <dsp:sp modelId="{17472E33-72F5-4102-9E88-A8D25CA20545}">
      <dsp:nvSpPr>
        <dsp:cNvPr id="0" name=""/>
        <dsp:cNvSpPr/>
      </dsp:nvSpPr>
      <dsp:spPr>
        <a:xfrm>
          <a:off x="2885201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885201" y="2231140"/>
        <a:ext cx="171084" cy="171546"/>
      </dsp:txXfrm>
    </dsp:sp>
    <dsp:sp modelId="{9C2BCDFB-EB49-4D43-9700-EC9CE0309D5C}">
      <dsp:nvSpPr>
        <dsp:cNvPr id="0" name=""/>
        <dsp:cNvSpPr/>
      </dsp:nvSpPr>
      <dsp:spPr>
        <a:xfrm>
          <a:off x="3231060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根据分类设定初始时效</a:t>
          </a:r>
          <a:endParaRPr lang="zh-CN" altLang="en-US" sz="2000" kern="1200" dirty="0"/>
        </a:p>
      </dsp:txBody>
      <dsp:txXfrm>
        <a:off x="3264826" y="1495910"/>
        <a:ext cx="1085331" cy="1642007"/>
      </dsp:txXfrm>
    </dsp:sp>
    <dsp:sp modelId="{86C0D0FB-C2E4-497A-9D79-F6580ADC211F}">
      <dsp:nvSpPr>
        <dsp:cNvPr id="0" name=""/>
        <dsp:cNvSpPr/>
      </dsp:nvSpPr>
      <dsp:spPr>
        <a:xfrm>
          <a:off x="4499210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499210" y="2231140"/>
        <a:ext cx="171084" cy="171546"/>
      </dsp:txXfrm>
    </dsp:sp>
    <dsp:sp modelId="{AD852B6A-E724-43DB-A3C7-7299B6BA5B7D}">
      <dsp:nvSpPr>
        <dsp:cNvPr id="0" name=""/>
        <dsp:cNvSpPr/>
      </dsp:nvSpPr>
      <dsp:spPr>
        <a:xfrm>
          <a:off x="4845068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提取内容中时间信息对时效性调整</a:t>
          </a:r>
          <a:endParaRPr lang="zh-CN" altLang="en-US" sz="2000" kern="1200" dirty="0"/>
        </a:p>
      </dsp:txBody>
      <dsp:txXfrm>
        <a:off x="4878834" y="1495910"/>
        <a:ext cx="1085331" cy="1642007"/>
      </dsp:txXfrm>
    </dsp:sp>
    <dsp:sp modelId="{9DB3391B-CC20-43B7-80F3-0D78046C06CF}">
      <dsp:nvSpPr>
        <dsp:cNvPr id="0" name=""/>
        <dsp:cNvSpPr/>
      </dsp:nvSpPr>
      <dsp:spPr>
        <a:xfrm>
          <a:off x="6113218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113218" y="2231140"/>
        <a:ext cx="171084" cy="171546"/>
      </dsp:txXfrm>
    </dsp:sp>
    <dsp:sp modelId="{60A7FCC4-CBC0-464D-A917-209AEF4BC881}">
      <dsp:nvSpPr>
        <dsp:cNvPr id="0" name=""/>
        <dsp:cNvSpPr/>
      </dsp:nvSpPr>
      <dsp:spPr>
        <a:xfrm>
          <a:off x="6459077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相关内容进行话题归类相应调整</a:t>
          </a:r>
          <a:endParaRPr lang="zh-CN" altLang="en-US" sz="2000" kern="1200" dirty="0"/>
        </a:p>
      </dsp:txBody>
      <dsp:txXfrm>
        <a:off x="6492843" y="1495910"/>
        <a:ext cx="1085331" cy="1642007"/>
      </dsp:txXfrm>
    </dsp:sp>
    <dsp:sp modelId="{31E5DFD2-CCA5-49FF-A478-9F634C53D240}">
      <dsp:nvSpPr>
        <dsp:cNvPr id="0" name=""/>
        <dsp:cNvSpPr/>
      </dsp:nvSpPr>
      <dsp:spPr>
        <a:xfrm>
          <a:off x="7727226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7727226" y="2231140"/>
        <a:ext cx="171084" cy="171546"/>
      </dsp:txXfrm>
    </dsp:sp>
    <dsp:sp modelId="{8F091266-8C93-40D9-9E93-35868D04CDA1}">
      <dsp:nvSpPr>
        <dsp:cNvPr id="0" name=""/>
        <dsp:cNvSpPr/>
      </dsp:nvSpPr>
      <dsp:spPr>
        <a:xfrm>
          <a:off x="8073085" y="1462144"/>
          <a:ext cx="1152863" cy="170953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</a:t>
          </a:r>
          <a:r>
            <a:rPr lang="en-US" altLang="zh-CN" sz="2000" kern="1200" dirty="0" smtClean="0"/>
            <a:t>CTR</a:t>
          </a:r>
          <a:r>
            <a:rPr lang="zh-CN" altLang="en-US" sz="2000" kern="1200" dirty="0" smtClean="0"/>
            <a:t>对文章时效性进行调整</a:t>
          </a:r>
          <a:endParaRPr lang="zh-CN" altLang="en-US" sz="2000" kern="1200" dirty="0"/>
        </a:p>
      </dsp:txBody>
      <dsp:txXfrm>
        <a:off x="8106851" y="1495910"/>
        <a:ext cx="1085331" cy="1642007"/>
      </dsp:txXfrm>
    </dsp:sp>
    <dsp:sp modelId="{3586BAB2-3AFA-4FC3-8D1D-3BB20C53BD18}">
      <dsp:nvSpPr>
        <dsp:cNvPr id="0" name=""/>
        <dsp:cNvSpPr/>
      </dsp:nvSpPr>
      <dsp:spPr>
        <a:xfrm>
          <a:off x="9341234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9341234" y="2231140"/>
        <a:ext cx="171084" cy="171546"/>
      </dsp:txXfrm>
    </dsp:sp>
    <dsp:sp modelId="{D3ADEC0E-1CAF-43D0-A0EB-B0F255A6787A}">
      <dsp:nvSpPr>
        <dsp:cNvPr id="0" name=""/>
        <dsp:cNvSpPr/>
      </dsp:nvSpPr>
      <dsp:spPr>
        <a:xfrm>
          <a:off x="9687093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结果展示</a:t>
          </a:r>
          <a:endParaRPr lang="zh-CN" altLang="en-US" sz="2400" kern="1200" dirty="0"/>
        </a:p>
      </dsp:txBody>
      <dsp:txXfrm>
        <a:off x="9720859" y="1495910"/>
        <a:ext cx="1085331" cy="1642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BC062-2593-4C60-83AA-DD60F3E8CF57}">
      <dsp:nvSpPr>
        <dsp:cNvPr id="0" name=""/>
        <dsp:cNvSpPr/>
      </dsp:nvSpPr>
      <dsp:spPr>
        <a:xfrm>
          <a:off x="3044" y="1451801"/>
          <a:ext cx="1152863" cy="170953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前端传入新闻</a:t>
          </a:r>
          <a:endParaRPr lang="zh-CN" altLang="en-US" sz="1800" kern="1200" dirty="0"/>
        </a:p>
      </dsp:txBody>
      <dsp:txXfrm>
        <a:off x="36810" y="1485567"/>
        <a:ext cx="1085331" cy="1642007"/>
      </dsp:txXfrm>
    </dsp:sp>
    <dsp:sp modelId="{624B66BE-FF0C-4212-B7C8-A05EA1E47279}">
      <dsp:nvSpPr>
        <dsp:cNvPr id="0" name=""/>
        <dsp:cNvSpPr/>
      </dsp:nvSpPr>
      <dsp:spPr>
        <a:xfrm rot="22029">
          <a:off x="1271191" y="2168831"/>
          <a:ext cx="244411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271192" y="2225778"/>
        <a:ext cx="171088" cy="171546"/>
      </dsp:txXfrm>
    </dsp:sp>
    <dsp:sp modelId="{1AE79215-D7A7-44BB-A82A-837A97AE192E}">
      <dsp:nvSpPr>
        <dsp:cNvPr id="0" name=""/>
        <dsp:cNvSpPr/>
      </dsp:nvSpPr>
      <dsp:spPr>
        <a:xfrm>
          <a:off x="1617052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通过</a:t>
          </a:r>
          <a:r>
            <a:rPr lang="en-US" altLang="zh-CN" sz="1800" kern="1200" dirty="0" smtClean="0"/>
            <a:t>CNN</a:t>
          </a:r>
          <a:r>
            <a:rPr lang="zh-CN" altLang="en-US" sz="1800" kern="1200" dirty="0" smtClean="0"/>
            <a:t>分类进行文本分类</a:t>
          </a:r>
          <a:endParaRPr lang="zh-CN" altLang="en-US" sz="1800" kern="1200" dirty="0"/>
        </a:p>
      </dsp:txBody>
      <dsp:txXfrm>
        <a:off x="1650818" y="1495910"/>
        <a:ext cx="1085331" cy="1642007"/>
      </dsp:txXfrm>
    </dsp:sp>
    <dsp:sp modelId="{17472E33-72F5-4102-9E88-A8D25CA20545}">
      <dsp:nvSpPr>
        <dsp:cNvPr id="0" name=""/>
        <dsp:cNvSpPr/>
      </dsp:nvSpPr>
      <dsp:spPr>
        <a:xfrm>
          <a:off x="2885201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885201" y="2231140"/>
        <a:ext cx="171084" cy="171546"/>
      </dsp:txXfrm>
    </dsp:sp>
    <dsp:sp modelId="{9C2BCDFB-EB49-4D43-9700-EC9CE0309D5C}">
      <dsp:nvSpPr>
        <dsp:cNvPr id="0" name=""/>
        <dsp:cNvSpPr/>
      </dsp:nvSpPr>
      <dsp:spPr>
        <a:xfrm>
          <a:off x="3231060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根据分类设定初始时效</a:t>
          </a:r>
          <a:endParaRPr lang="zh-CN" altLang="en-US" sz="2000" kern="1200" dirty="0"/>
        </a:p>
      </dsp:txBody>
      <dsp:txXfrm>
        <a:off x="3264826" y="1495910"/>
        <a:ext cx="1085331" cy="1642007"/>
      </dsp:txXfrm>
    </dsp:sp>
    <dsp:sp modelId="{86C0D0FB-C2E4-497A-9D79-F6580ADC211F}">
      <dsp:nvSpPr>
        <dsp:cNvPr id="0" name=""/>
        <dsp:cNvSpPr/>
      </dsp:nvSpPr>
      <dsp:spPr>
        <a:xfrm>
          <a:off x="4499210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499210" y="2231140"/>
        <a:ext cx="171084" cy="171546"/>
      </dsp:txXfrm>
    </dsp:sp>
    <dsp:sp modelId="{AD852B6A-E724-43DB-A3C7-7299B6BA5B7D}">
      <dsp:nvSpPr>
        <dsp:cNvPr id="0" name=""/>
        <dsp:cNvSpPr/>
      </dsp:nvSpPr>
      <dsp:spPr>
        <a:xfrm>
          <a:off x="4845068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提取内容中时间信息对时效性调整</a:t>
          </a:r>
          <a:endParaRPr lang="zh-CN" altLang="en-US" sz="2000" kern="1200" dirty="0"/>
        </a:p>
      </dsp:txBody>
      <dsp:txXfrm>
        <a:off x="4878834" y="1495910"/>
        <a:ext cx="1085331" cy="1642007"/>
      </dsp:txXfrm>
    </dsp:sp>
    <dsp:sp modelId="{9DB3391B-CC20-43B7-80F3-0D78046C06CF}">
      <dsp:nvSpPr>
        <dsp:cNvPr id="0" name=""/>
        <dsp:cNvSpPr/>
      </dsp:nvSpPr>
      <dsp:spPr>
        <a:xfrm>
          <a:off x="6113218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113218" y="2231140"/>
        <a:ext cx="171084" cy="171546"/>
      </dsp:txXfrm>
    </dsp:sp>
    <dsp:sp modelId="{60A7FCC4-CBC0-464D-A917-209AEF4BC881}">
      <dsp:nvSpPr>
        <dsp:cNvPr id="0" name=""/>
        <dsp:cNvSpPr/>
      </dsp:nvSpPr>
      <dsp:spPr>
        <a:xfrm>
          <a:off x="6459077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相关内容进行话题归类相应调整</a:t>
          </a:r>
          <a:endParaRPr lang="zh-CN" altLang="en-US" sz="2000" kern="1200" dirty="0"/>
        </a:p>
      </dsp:txBody>
      <dsp:txXfrm>
        <a:off x="6492843" y="1495910"/>
        <a:ext cx="1085331" cy="1642007"/>
      </dsp:txXfrm>
    </dsp:sp>
    <dsp:sp modelId="{31E5DFD2-CCA5-49FF-A478-9F634C53D240}">
      <dsp:nvSpPr>
        <dsp:cNvPr id="0" name=""/>
        <dsp:cNvSpPr/>
      </dsp:nvSpPr>
      <dsp:spPr>
        <a:xfrm>
          <a:off x="7727226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7727226" y="2231140"/>
        <a:ext cx="171084" cy="171546"/>
      </dsp:txXfrm>
    </dsp:sp>
    <dsp:sp modelId="{8F091266-8C93-40D9-9E93-35868D04CDA1}">
      <dsp:nvSpPr>
        <dsp:cNvPr id="0" name=""/>
        <dsp:cNvSpPr/>
      </dsp:nvSpPr>
      <dsp:spPr>
        <a:xfrm>
          <a:off x="8073085" y="1462144"/>
          <a:ext cx="1152863" cy="170953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根据</a:t>
          </a:r>
          <a:r>
            <a:rPr lang="en-US" altLang="zh-CN" sz="2000" kern="1200" dirty="0" smtClean="0"/>
            <a:t>CTR</a:t>
          </a:r>
          <a:r>
            <a:rPr lang="zh-CN" altLang="en-US" sz="2000" kern="1200" dirty="0" smtClean="0"/>
            <a:t>对文章时效性进行调整</a:t>
          </a:r>
          <a:endParaRPr lang="zh-CN" altLang="en-US" sz="2000" kern="1200" dirty="0"/>
        </a:p>
      </dsp:txBody>
      <dsp:txXfrm>
        <a:off x="8106851" y="1495910"/>
        <a:ext cx="1085331" cy="1642007"/>
      </dsp:txXfrm>
    </dsp:sp>
    <dsp:sp modelId="{3586BAB2-3AFA-4FC3-8D1D-3BB20C53BD18}">
      <dsp:nvSpPr>
        <dsp:cNvPr id="0" name=""/>
        <dsp:cNvSpPr/>
      </dsp:nvSpPr>
      <dsp:spPr>
        <a:xfrm>
          <a:off x="9341234" y="2173958"/>
          <a:ext cx="244406" cy="2859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9341234" y="2231140"/>
        <a:ext cx="171084" cy="171546"/>
      </dsp:txXfrm>
    </dsp:sp>
    <dsp:sp modelId="{D3ADEC0E-1CAF-43D0-A0EB-B0F255A6787A}">
      <dsp:nvSpPr>
        <dsp:cNvPr id="0" name=""/>
        <dsp:cNvSpPr/>
      </dsp:nvSpPr>
      <dsp:spPr>
        <a:xfrm>
          <a:off x="9687093" y="1462144"/>
          <a:ext cx="1152863" cy="170953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结果展示</a:t>
          </a:r>
          <a:endParaRPr lang="zh-CN" altLang="en-US" sz="2400" kern="1200" dirty="0"/>
        </a:p>
      </dsp:txBody>
      <dsp:txXfrm>
        <a:off x="9720859" y="1495910"/>
        <a:ext cx="1085331" cy="1642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6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1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74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7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0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vivo type CN简 Light" panose="02000400000000000000"/>
              </a:defRPr>
            </a:lvl1pPr>
          </a:lstStyle>
          <a:p>
            <a:fld id="{9235DC95-CA93-4412-83B5-44E84C2AB4A2}" type="datetimeFigureOut">
              <a:rPr lang="zh-CN" altLang="en-US" smtClean="0"/>
              <a:pPr/>
              <a:t>2019/9/5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vivo type CN简 Light" panose="0200040000000000000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vivo type CN简 Light" panose="02000400000000000000"/>
              </a:defRPr>
            </a:lvl1pPr>
          </a:lstStyle>
          <a:p>
            <a:fld id="{41663981-0834-4737-95F4-37FF14E266D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67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vivo type CN简 Light" panose="0200040000000000000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vivo type CN简 Light" panose="0200040000000000000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vivo type CN简 Light" panose="0200040000000000000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ivo type CN简 Light" panose="0200040000000000000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ivo type CN简 Light" panose="0200040000000000000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ivo type CN简 Light" panose="0200040000000000000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67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2113"/>
            <a:ext cx="12192000" cy="3185887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816076" y="4044551"/>
            <a:ext cx="8747852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 smtClean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实习汇报</a:t>
            </a:r>
            <a:endParaRPr kumimoji="1" lang="zh-CN" altLang="en-US" sz="4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8" name="文本占位符 18"/>
          <p:cNvSpPr txBox="1">
            <a:spLocks/>
          </p:cNvSpPr>
          <p:nvPr/>
        </p:nvSpPr>
        <p:spPr>
          <a:xfrm>
            <a:off x="816076" y="4808197"/>
            <a:ext cx="10799233" cy="913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 smtClean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姓名：许加运</a:t>
            </a:r>
            <a:endParaRPr kumimoji="1" lang="en-US" altLang="zh-CN" sz="2000" dirty="0" smtClean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导师：梁彬</a:t>
            </a:r>
            <a:endParaRPr kumimoji="1" lang="en-US" altLang="zh-CN" sz="2000" dirty="0" smtClean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            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张兴业</a:t>
            </a:r>
            <a:endParaRPr kumimoji="1" lang="zh-CN" altLang="en-US" sz="2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0" y="1264115"/>
            <a:ext cx="41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Pooling Layer</a:t>
            </a:r>
            <a:r>
              <a:rPr lang="zh-CN" altLang="en-US" sz="2400" dirty="0">
                <a:ea typeface="vivo type CN简 Light" panose="02000400000000000000"/>
              </a:rPr>
              <a:t> </a:t>
            </a:r>
            <a:r>
              <a:rPr lang="zh-CN" altLang="en-US" sz="2400" dirty="0" smtClean="0">
                <a:ea typeface="vivo type CN简 Light" panose="02000400000000000000"/>
              </a:rPr>
              <a:t>池化层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96" y="1279506"/>
            <a:ext cx="5789450" cy="2579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5590" y="2029401"/>
            <a:ext cx="3706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池化层的功能：降低维数，减少网络参数和计算次数，防止过拟合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4098" name="Picture 2" descr="https://upload-images.jianshu.io/upload_images/1531909-f3daf861d882404f.png?imageMogr2/auto-orient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329022"/>
            <a:ext cx="5185800" cy="18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85590" y="3122861"/>
            <a:ext cx="5135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最常见的池化层：</a:t>
            </a:r>
            <a:r>
              <a:rPr lang="en-US" altLang="zh-CN" sz="2000" dirty="0" smtClean="0">
                <a:ea typeface="vivo type CN简 Light" panose="02000400000000000000"/>
              </a:rPr>
              <a:t>max pooling</a:t>
            </a:r>
            <a:endParaRPr lang="en-US" altLang="zh-CN" sz="2000" dirty="0">
              <a:ea typeface="vivo type CN简 Light" panose="02000400000000000000"/>
            </a:endParaRPr>
          </a:p>
          <a:p>
            <a:r>
              <a:rPr lang="zh-CN" altLang="en-US" sz="2000" dirty="0" smtClean="0">
                <a:ea typeface="vivo type CN简 Light" panose="02000400000000000000"/>
              </a:rPr>
              <a:t>它占用窗口中最大值，它需要预先指定窗口大小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4100" name="Picture 4" descr="https://upload-images.jianshu.io/upload_images/1531909-2d6fb7eed9d3c857.png?imageMogr2/auto-orient/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38" y="4303315"/>
            <a:ext cx="4807789" cy="189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右箭头 9"/>
          <p:cNvSpPr/>
          <p:nvPr/>
        </p:nvSpPr>
        <p:spPr>
          <a:xfrm>
            <a:off x="5253487" y="4733323"/>
            <a:ext cx="1086928" cy="68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4613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0" y="1264115"/>
            <a:ext cx="454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vivo type CN简 Light" panose="02000400000000000000"/>
              </a:rPr>
              <a:t>Fully Connected </a:t>
            </a:r>
            <a:r>
              <a:rPr lang="en-US" altLang="zh-CN" sz="2400" dirty="0" smtClean="0">
                <a:ea typeface="vivo type CN简 Light" panose="02000400000000000000"/>
              </a:rPr>
              <a:t>Layer </a:t>
            </a:r>
            <a:r>
              <a:rPr lang="zh-CN" altLang="en-US" sz="2400" dirty="0" smtClean="0">
                <a:ea typeface="vivo type CN简 Light" panose="02000400000000000000"/>
              </a:rPr>
              <a:t>全连接层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96" y="1279506"/>
            <a:ext cx="5789450" cy="2579755"/>
          </a:xfrm>
          <a:prstGeom prst="rect">
            <a:avLst/>
          </a:prstGeom>
        </p:spPr>
      </p:pic>
      <p:pic>
        <p:nvPicPr>
          <p:cNvPr id="6146" name="Picture 2" descr="https://upload-images.jianshu.io/upload_images/1531909-20b592fd47809153.png?imageMogr2/auto-orient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5" y="4123427"/>
            <a:ext cx="4353874" cy="23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61861" y="2018581"/>
            <a:ext cx="342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120" y="3741761"/>
            <a:ext cx="5537317" cy="303860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0375" y="2901727"/>
            <a:ext cx="4335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全</a:t>
            </a:r>
            <a:r>
              <a:rPr lang="zh-CN" altLang="en-US" sz="2000" dirty="0">
                <a:ea typeface="vivo type CN简 Light" panose="02000400000000000000"/>
              </a:rPr>
              <a:t>连接层</a:t>
            </a:r>
            <a:r>
              <a:rPr lang="zh-CN" altLang="en-US" sz="2000" dirty="0" smtClean="0">
                <a:ea typeface="vivo type CN简 Light" panose="02000400000000000000"/>
              </a:rPr>
              <a:t>的作用是</a:t>
            </a:r>
            <a:r>
              <a:rPr lang="zh-CN" altLang="en-US" sz="2000" dirty="0">
                <a:ea typeface="vivo type CN简 Light" panose="02000400000000000000"/>
              </a:rPr>
              <a:t>将之前的结果平坦化之后接到最基本的神经网络</a:t>
            </a:r>
            <a:r>
              <a:rPr lang="zh-CN" altLang="en-US" sz="2000" dirty="0" smtClean="0">
                <a:ea typeface="vivo type CN简 Light" panose="02000400000000000000"/>
              </a:rPr>
              <a:t>了。</a:t>
            </a:r>
            <a:endParaRPr lang="zh-CN" altLang="en-US" sz="20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481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0" y="1264115"/>
            <a:ext cx="41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softmax</a:t>
            </a:r>
            <a:r>
              <a:rPr lang="zh-CN" altLang="en-US" sz="2400" dirty="0" smtClean="0">
                <a:ea typeface="vivo type CN简 Light" panose="02000400000000000000"/>
              </a:rPr>
              <a:t>层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96" y="1279506"/>
            <a:ext cx="5789450" cy="2579755"/>
          </a:xfrm>
          <a:prstGeom prst="rect">
            <a:avLst/>
          </a:prstGeom>
        </p:spPr>
      </p:pic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57" y="3406041"/>
            <a:ext cx="5520039" cy="3175913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5926347" y="3321170"/>
            <a:ext cx="5124091" cy="157863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85590" y="2013379"/>
            <a:ext cx="4847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vivo type CN简 Light" panose="02000400000000000000"/>
              </a:rPr>
              <a:t>softmax</a:t>
            </a:r>
            <a:r>
              <a:rPr lang="zh-CN" altLang="en-US" sz="2000" dirty="0">
                <a:ea typeface="vivo type CN简 Light" panose="02000400000000000000"/>
              </a:rPr>
              <a:t>用于多分类过程中，它将多个神经元的输出，映射到（</a:t>
            </a:r>
            <a:r>
              <a:rPr lang="en-US" altLang="zh-CN" sz="2000" dirty="0">
                <a:ea typeface="vivo type CN简 Light" panose="02000400000000000000"/>
              </a:rPr>
              <a:t>0,1</a:t>
            </a:r>
            <a:r>
              <a:rPr lang="zh-CN" altLang="en-US" sz="2000" dirty="0">
                <a:ea typeface="vivo type CN简 Light" panose="02000400000000000000"/>
              </a:rPr>
              <a:t>）区间内，可以看成概率来理解，从而来进行多分类</a:t>
            </a:r>
          </a:p>
        </p:txBody>
      </p:sp>
    </p:spTree>
    <p:extLst>
      <p:ext uri="{BB962C8B-B14F-4D97-AF65-F5344CB8AC3E}">
        <p14:creationId xmlns:p14="http://schemas.microsoft.com/office/powerpoint/2010/main" val="3852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7170" name="Picture 2" descr="https://img2018.cnblogs.com/blog/1182656/201809/1182656-20180919171920103-123377099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59" y="1279506"/>
            <a:ext cx="4975449" cy="487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曲线连接符 9"/>
          <p:cNvCxnSpPr/>
          <p:nvPr/>
        </p:nvCxnSpPr>
        <p:spPr>
          <a:xfrm flipV="1">
            <a:off x="3252158" y="3936722"/>
            <a:ext cx="2661021" cy="36965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3798" y="4106325"/>
            <a:ext cx="298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ea typeface="vivo type CN简 Light" panose="02000400000000000000"/>
              </a:rPr>
              <a:t>Embedding layer </a:t>
            </a:r>
            <a:r>
              <a:rPr lang="zh-CN" altLang="en-US" sz="2000" dirty="0" smtClean="0">
                <a:ea typeface="vivo type CN简 Light" panose="02000400000000000000"/>
              </a:rPr>
              <a:t>嵌入层</a:t>
            </a:r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9870" y="4753479"/>
            <a:ext cx="3724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vivo type CN简 Light" panose="02000400000000000000"/>
              </a:rPr>
              <a:t>嵌入层将正整数（下标）转换为具有固定大小的向量，如</a:t>
            </a:r>
            <a:r>
              <a:rPr lang="en-US" altLang="zh-CN" sz="2000" dirty="0">
                <a:ea typeface="vivo type CN简 Light" panose="02000400000000000000"/>
              </a:rPr>
              <a:t>[[4],[20]]-&gt;[[0.25,0.1],[0.6,-0.2]]</a:t>
            </a:r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589" y="2419404"/>
            <a:ext cx="5437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使用</a:t>
            </a:r>
            <a:r>
              <a:rPr lang="en-US" altLang="zh-CN" sz="2400" dirty="0" smtClean="0">
                <a:ea typeface="vivo type CN简 Light" panose="02000400000000000000"/>
              </a:rPr>
              <a:t>CNN</a:t>
            </a:r>
            <a:r>
              <a:rPr lang="zh-CN" altLang="en-US" sz="2400" dirty="0" smtClean="0">
                <a:ea typeface="vivo type CN简 Light" panose="02000400000000000000"/>
              </a:rPr>
              <a:t>模型对文本分类原理大致相同，主要不同在两处：嵌入层 与 一维卷积</a:t>
            </a:r>
            <a:endParaRPr lang="en-US" altLang="zh-CN" sz="2400" dirty="0" smtClean="0">
              <a:ea typeface="vivo type CN简 Light" panose="0200040000000000000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152369" y="2242850"/>
            <a:ext cx="1122390" cy="41270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526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420" y="1227990"/>
            <a:ext cx="760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TextCNN</a:t>
            </a:r>
            <a:r>
              <a:rPr lang="zh-CN" altLang="en-US" sz="2400" dirty="0" smtClean="0">
                <a:ea typeface="vivo type CN简 Light" panose="02000400000000000000"/>
              </a:rPr>
              <a:t>话题分类的具体实现和在确定时效性中的应用</a:t>
            </a:r>
            <a:endParaRPr lang="en-US" altLang="zh-CN" sz="2400" dirty="0" smtClean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51845" y="2682815"/>
            <a:ext cx="2436082" cy="690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ea typeface="vivo type CN简 Light" panose="02000400000000000000"/>
              </a:rPr>
              <a:t>数据准备与预处理</a:t>
            </a:r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439964" y="2773645"/>
            <a:ext cx="1113966" cy="508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605968" y="2682813"/>
            <a:ext cx="2436082" cy="690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ea typeface="vivo type CN简 Light" panose="02000400000000000000"/>
              </a:rPr>
              <a:t>模型的构建、训练</a:t>
            </a:r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7094088" y="2773645"/>
            <a:ext cx="1046994" cy="508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193120" y="2682813"/>
            <a:ext cx="2436082" cy="690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ea typeface="vivo type CN简 Light" panose="02000400000000000000"/>
              </a:rPr>
              <a:t>模型评价、保存</a:t>
            </a:r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612775" y="3759009"/>
            <a:ext cx="1046994" cy="508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720434" y="3645430"/>
            <a:ext cx="2133320" cy="690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ea typeface="vivo type CN简 Light" panose="02000400000000000000"/>
              </a:rPr>
              <a:t>在</a:t>
            </a:r>
            <a:r>
              <a:rPr lang="en-US" altLang="zh-CN" sz="2000" dirty="0" smtClean="0">
                <a:ea typeface="vivo type CN简 Light" panose="02000400000000000000"/>
              </a:rPr>
              <a:t>Java</a:t>
            </a:r>
            <a:r>
              <a:rPr lang="zh-CN" altLang="en-US" sz="2000" dirty="0" smtClean="0">
                <a:ea typeface="vivo type CN简 Light" panose="02000400000000000000"/>
              </a:rPr>
              <a:t>中调用模型提供服务</a:t>
            </a:r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914419" y="37271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953492" y="3624379"/>
            <a:ext cx="2436082" cy="690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ea typeface="vivo type CN简 Light" panose="02000400000000000000"/>
              </a:rPr>
              <a:t>根据话题类别确定时效性</a:t>
            </a:r>
            <a:endParaRPr lang="zh-CN" altLang="en-US" sz="20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4442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420" y="1227990"/>
            <a:ext cx="573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数据准备与预处理</a:t>
            </a:r>
            <a:endParaRPr lang="en-US" altLang="zh-CN" sz="2400" dirty="0" smtClean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1861" y="1941129"/>
            <a:ext cx="9149453" cy="1366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ea typeface="vivo type CN简 Light" panose="02000400000000000000"/>
              </a:rPr>
              <a:t>数据集：清华大学数据集 新浪新闻</a:t>
            </a:r>
            <a:r>
              <a:rPr lang="en-US" altLang="zh-CN" sz="2000" dirty="0">
                <a:ea typeface="vivo type CN简 Light" panose="02000400000000000000"/>
              </a:rPr>
              <a:t>THUCNews</a:t>
            </a:r>
          </a:p>
          <a:p>
            <a:r>
              <a:rPr lang="zh-CN" altLang="en-US" sz="2000" dirty="0">
                <a:ea typeface="vivo type CN简 Light" panose="02000400000000000000"/>
              </a:rPr>
              <a:t>样本数：</a:t>
            </a:r>
            <a:r>
              <a:rPr lang="en-US" altLang="zh-CN" sz="2000" dirty="0" smtClean="0">
                <a:ea typeface="vivo type CN简 Light" panose="02000400000000000000"/>
              </a:rPr>
              <a:t>80W</a:t>
            </a:r>
          </a:p>
          <a:p>
            <a:r>
              <a:rPr lang="zh-CN" altLang="en-US" sz="2000" dirty="0" smtClean="0">
                <a:ea typeface="vivo type CN简 Light" panose="02000400000000000000"/>
              </a:rPr>
              <a:t>类别：财经 彩票 房产 股票 家居 教育 科技 社会 时尚 时政 体育 星座 游戏 娱乐</a:t>
            </a:r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1195955" y="3398487"/>
            <a:ext cx="760212" cy="1183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61862" y="4672350"/>
            <a:ext cx="8161112" cy="989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ea typeface="vivo type CN简 Light" panose="02000400000000000000"/>
              </a:rPr>
              <a:t>样本</a:t>
            </a:r>
            <a:r>
              <a:rPr lang="zh-CN" altLang="en-US" sz="2000" dirty="0">
                <a:ea typeface="vivo type CN简 Light" panose="02000400000000000000"/>
              </a:rPr>
              <a:t>数</a:t>
            </a:r>
            <a:r>
              <a:rPr lang="zh-CN" altLang="en-US" sz="2000" dirty="0" smtClean="0">
                <a:ea typeface="vivo type CN简 Light" panose="02000400000000000000"/>
              </a:rPr>
              <a:t>：</a:t>
            </a:r>
            <a:r>
              <a:rPr lang="en-US" altLang="zh-CN" sz="2000" dirty="0" smtClean="0">
                <a:ea typeface="vivo type CN简 Light" panose="02000400000000000000"/>
              </a:rPr>
              <a:t>77W</a:t>
            </a:r>
          </a:p>
          <a:p>
            <a:r>
              <a:rPr lang="zh-CN" altLang="en-US" sz="2000" dirty="0" smtClean="0">
                <a:ea typeface="vivo type CN简 Light" panose="02000400000000000000"/>
              </a:rPr>
              <a:t>类别：财经 科技 体育 娱乐 时政 社会 教育 游戏</a:t>
            </a:r>
            <a:endParaRPr lang="zh-CN" altLang="en-US" sz="2000" dirty="0">
              <a:ea typeface="vivo type CN简 Light" panose="0200040000000000000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33411" y="3650281"/>
            <a:ext cx="4928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去除和整合一些类别，对内容文本进行清洗，按字频度生成频度列表</a:t>
            </a:r>
            <a:endParaRPr lang="zh-CN" altLang="en-US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2042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420" y="1227990"/>
            <a:ext cx="573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模型的构建</a:t>
            </a:r>
            <a:endParaRPr lang="en-US" altLang="zh-CN" sz="2400" dirty="0" smtClean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61" y="2597808"/>
            <a:ext cx="5259556" cy="21122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4235570" y="1940943"/>
            <a:ext cx="2078966" cy="7504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374921" y="1597322"/>
            <a:ext cx="4382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对所有内容文本每个字进行频度统计，取前</a:t>
            </a:r>
            <a:r>
              <a:rPr lang="en-US" altLang="zh-CN" sz="2000" dirty="0" smtClean="0">
                <a:ea typeface="vivo type CN简 Light" panose="02000400000000000000"/>
              </a:rPr>
              <a:t>10000</a:t>
            </a:r>
            <a:r>
              <a:rPr lang="zh-CN" altLang="en-US" sz="2000" dirty="0" smtClean="0">
                <a:ea typeface="vivo type CN简 Light" panose="02000400000000000000"/>
              </a:rPr>
              <a:t>位，生成</a:t>
            </a:r>
            <a:r>
              <a:rPr lang="en-US" altLang="zh-CN" sz="2000" dirty="0" smtClean="0">
                <a:ea typeface="vivo type CN简 Light" panose="02000400000000000000"/>
              </a:rPr>
              <a:t>word2id</a:t>
            </a:r>
            <a:r>
              <a:rPr lang="zh-CN" altLang="en-US" sz="2000" dirty="0" smtClean="0">
                <a:ea typeface="vivo type CN简 Light" panose="02000400000000000000"/>
              </a:rPr>
              <a:t>映射表</a:t>
            </a:r>
            <a:endParaRPr lang="zh-CN" altLang="en-US" sz="2000" dirty="0">
              <a:ea typeface="vivo type CN简 Light" panose="0200040000000000000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879011" y="2971838"/>
            <a:ext cx="2495910" cy="34070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540" y="2772641"/>
            <a:ext cx="2103723" cy="239132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419175" y="3020562"/>
            <a:ext cx="286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对输入的文本进行填充至统一长度</a:t>
            </a:r>
            <a:r>
              <a:rPr lang="en-US" altLang="zh-CN" sz="2000" dirty="0" smtClean="0">
                <a:ea typeface="vivo type CN简 Light" panose="02000400000000000000"/>
              </a:rPr>
              <a:t>600</a:t>
            </a:r>
            <a:endParaRPr lang="zh-CN" altLang="en-US" sz="20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793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420" y="1227990"/>
            <a:ext cx="573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模型的构建</a:t>
            </a:r>
            <a:endParaRPr lang="en-US" altLang="zh-CN" sz="2400" dirty="0" smtClean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84" y="2535991"/>
            <a:ext cx="5259556" cy="211221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V="1">
            <a:off x="3864634" y="1975782"/>
            <a:ext cx="2691441" cy="118148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049" y="1067814"/>
            <a:ext cx="3904762" cy="12571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536" y="2453416"/>
            <a:ext cx="5658928" cy="95902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917721" y="2407873"/>
            <a:ext cx="3019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ea typeface="vivo type CN简 Light" panose="02000400000000000000"/>
              </a:rPr>
              <a:t>1.</a:t>
            </a:r>
          </a:p>
          <a:p>
            <a:endParaRPr lang="en-US" altLang="zh-CN" sz="1600" dirty="0" smtClean="0">
              <a:ea typeface="vivo type CN简 Light" panose="02000400000000000000"/>
            </a:endParaRPr>
          </a:p>
          <a:p>
            <a:r>
              <a:rPr lang="en-US" altLang="zh-CN" sz="1600" dirty="0" smtClean="0">
                <a:ea typeface="vivo type CN简 Light" panose="02000400000000000000"/>
              </a:rPr>
              <a:t>2</a:t>
            </a:r>
            <a:r>
              <a:rPr lang="en-US" altLang="zh-CN" sz="1600" dirty="0">
                <a:ea typeface="vivo type CN简 Light" panose="02000400000000000000"/>
              </a:rPr>
              <a:t>.</a:t>
            </a:r>
            <a:endParaRPr lang="en-US" altLang="zh-CN" sz="1600" dirty="0" smtClean="0">
              <a:ea typeface="vivo type CN简 Light" panose="0200040000000000000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31457" y="3524822"/>
            <a:ext cx="61420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 smtClean="0">
                <a:ea typeface="vivo type CN简 Light" panose="02000400000000000000"/>
              </a:rPr>
              <a:t>tf.get_variable</a:t>
            </a:r>
            <a:r>
              <a:rPr lang="zh-CN" altLang="en-US" sz="2000" dirty="0" smtClean="0">
                <a:ea typeface="vivo type CN简 Light" panose="02000400000000000000"/>
              </a:rPr>
              <a:t>方法用于获取或新建一个</a:t>
            </a:r>
            <a:r>
              <a:rPr lang="zh-CN" altLang="en-US" sz="2000" b="1" dirty="0" smtClean="0">
                <a:ea typeface="vivo type CN简 Light" panose="02000400000000000000"/>
              </a:rPr>
              <a:t>变量</a:t>
            </a:r>
            <a:r>
              <a:rPr lang="zh-CN" altLang="en-US" sz="2000" dirty="0" smtClean="0">
                <a:ea typeface="vivo type CN简 Light" panose="02000400000000000000"/>
              </a:rPr>
              <a:t>，在这里，该变量名字为</a:t>
            </a:r>
            <a:r>
              <a:rPr lang="en-US" altLang="zh-CN" sz="2000" dirty="0" smtClean="0">
                <a:ea typeface="vivo type CN简 Light" panose="02000400000000000000"/>
              </a:rPr>
              <a:t>embedding</a:t>
            </a:r>
            <a:r>
              <a:rPr lang="zh-CN" altLang="en-US" sz="2000" dirty="0" smtClean="0">
                <a:ea typeface="vivo type CN简 Light" panose="02000400000000000000"/>
              </a:rPr>
              <a:t>，形状为</a:t>
            </a:r>
            <a:r>
              <a:rPr lang="en-US" altLang="zh-CN" sz="2000" dirty="0" smtClean="0">
                <a:ea typeface="vivo type CN简 Light" panose="02000400000000000000"/>
              </a:rPr>
              <a:t>10000</a:t>
            </a:r>
            <a:r>
              <a:rPr lang="zh-CN" altLang="en-US" sz="2000" dirty="0" smtClean="0">
                <a:ea typeface="vivo type CN简 Light" panose="02000400000000000000"/>
              </a:rPr>
              <a:t>*</a:t>
            </a:r>
            <a:r>
              <a:rPr lang="en-US" altLang="zh-CN" sz="2000" dirty="0" smtClean="0">
                <a:ea typeface="vivo type CN简 Light" panose="02000400000000000000"/>
              </a:rPr>
              <a:t>62</a:t>
            </a:r>
          </a:p>
          <a:p>
            <a:pPr marL="342900" indent="-342900">
              <a:buAutoNum type="arabicPeriod"/>
            </a:pPr>
            <a:r>
              <a:rPr lang="en-US" altLang="zh-CN" sz="2000" dirty="0" smtClean="0">
                <a:ea typeface="vivo type CN简 Light" panose="02000400000000000000"/>
              </a:rPr>
              <a:t>tf.nn.embedding_lookup</a:t>
            </a:r>
            <a:r>
              <a:rPr lang="zh-CN" altLang="en-US" sz="2000" dirty="0" smtClean="0">
                <a:ea typeface="vivo type CN简 Light" panose="02000400000000000000"/>
              </a:rPr>
              <a:t>方法用于实现</a:t>
            </a:r>
            <a:r>
              <a:rPr lang="en-US" altLang="zh-CN" sz="2000" dirty="0" smtClean="0">
                <a:ea typeface="vivo type CN简 Light" panose="02000400000000000000"/>
              </a:rPr>
              <a:t>embedding</a:t>
            </a:r>
            <a:r>
              <a:rPr lang="zh-CN" altLang="en-US" sz="2000" dirty="0" smtClean="0">
                <a:ea typeface="vivo type CN简 Light" panose="02000400000000000000"/>
              </a:rPr>
              <a:t>，将输入作词嵌入，</a:t>
            </a:r>
            <a:r>
              <a:rPr lang="en-US" altLang="zh-CN" sz="2000" dirty="0" smtClean="0">
                <a:ea typeface="vivo type CN简 Light" panose="02000400000000000000"/>
              </a:rPr>
              <a:t>embedding_inputs</a:t>
            </a:r>
            <a:r>
              <a:rPr lang="zh-CN" altLang="en-US" sz="2000" dirty="0" smtClean="0">
                <a:ea typeface="vivo type CN简 Light" panose="02000400000000000000"/>
              </a:rPr>
              <a:t>为输出，大小为</a:t>
            </a:r>
            <a:r>
              <a:rPr lang="en-US" altLang="zh-CN" sz="2000" dirty="0" smtClean="0">
                <a:ea typeface="vivo type CN简 Light" panose="02000400000000000000"/>
              </a:rPr>
              <a:t>64</a:t>
            </a:r>
            <a:r>
              <a:rPr lang="zh-CN" altLang="en-US" sz="2000" dirty="0" smtClean="0">
                <a:ea typeface="vivo type CN简 Light" panose="02000400000000000000"/>
              </a:rPr>
              <a:t>*</a:t>
            </a:r>
            <a:r>
              <a:rPr lang="en-US" altLang="zh-CN" sz="2000" dirty="0" smtClean="0">
                <a:ea typeface="vivo type CN简 Light" panose="02000400000000000000"/>
              </a:rPr>
              <a:t>600</a:t>
            </a:r>
            <a:r>
              <a:rPr lang="zh-CN" altLang="en-US" sz="2000" dirty="0" smtClean="0">
                <a:ea typeface="vivo type CN简 Light" panose="02000400000000000000"/>
              </a:rPr>
              <a:t>*</a:t>
            </a:r>
            <a:r>
              <a:rPr lang="en-US" altLang="zh-CN" sz="2000" dirty="0" smtClean="0">
                <a:ea typeface="vivo type CN简 Light" panose="02000400000000000000"/>
              </a:rPr>
              <a:t>64(</a:t>
            </a:r>
            <a:r>
              <a:rPr lang="en-US" altLang="zh-CN" sz="2000" dirty="0" err="1" smtClean="0">
                <a:ea typeface="vivo type CN简 Light" panose="02000400000000000000"/>
              </a:rPr>
              <a:t>batch_size</a:t>
            </a:r>
            <a:r>
              <a:rPr lang="en-US" altLang="zh-CN" sz="2000" dirty="0" smtClean="0">
                <a:ea typeface="vivo type CN简 Light" panose="02000400000000000000"/>
              </a:rPr>
              <a:t>*</a:t>
            </a:r>
            <a:r>
              <a:rPr lang="en-US" altLang="zh-CN" sz="2000" dirty="0" err="1" smtClean="0">
                <a:ea typeface="vivo type CN简 Light" panose="02000400000000000000"/>
              </a:rPr>
              <a:t>sequence_length</a:t>
            </a:r>
            <a:r>
              <a:rPr lang="en-US" altLang="zh-CN" sz="2000" dirty="0" smtClean="0">
                <a:ea typeface="vivo type CN简 Light" panose="02000400000000000000"/>
              </a:rPr>
              <a:t>*</a:t>
            </a:r>
            <a:r>
              <a:rPr lang="en-US" altLang="zh-CN" sz="2000" dirty="0" err="1" smtClean="0">
                <a:ea typeface="vivo type CN简 Light" panose="02000400000000000000"/>
              </a:rPr>
              <a:t>embedding_size</a:t>
            </a:r>
            <a:r>
              <a:rPr lang="en-US" altLang="zh-CN" sz="2000" dirty="0" smtClean="0">
                <a:ea typeface="vivo type CN简 Light" panose="02000400000000000000"/>
              </a:rPr>
              <a:t>)</a:t>
            </a:r>
            <a:endParaRPr lang="zh-CN" altLang="en-US" sz="20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6095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420" y="1227990"/>
            <a:ext cx="573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模型的构建</a:t>
            </a:r>
            <a:endParaRPr lang="en-US" altLang="zh-CN" sz="2400" dirty="0" smtClean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61" y="2597808"/>
            <a:ext cx="5259556" cy="211221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3593622" y="3579962"/>
            <a:ext cx="2919321" cy="37956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40" y="1513730"/>
            <a:ext cx="3696582" cy="165201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84" y="3267569"/>
            <a:ext cx="4757090" cy="2051636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V="1">
            <a:off x="3701619" y="1957450"/>
            <a:ext cx="5200841" cy="145650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73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420" y="1227990"/>
            <a:ext cx="573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模型的构建</a:t>
            </a:r>
            <a:endParaRPr lang="en-US" altLang="zh-CN" sz="2400" dirty="0" smtClean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61" y="2597808"/>
            <a:ext cx="5259556" cy="21122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21903" y="2128733"/>
            <a:ext cx="4097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全连接神经网络参数相关参数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848" y="2597808"/>
            <a:ext cx="5644428" cy="3097380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V="1">
            <a:off x="4413132" y="2528843"/>
            <a:ext cx="2686408" cy="14979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4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34455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606552" y="344156"/>
            <a:ext cx="1415848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目录</a:t>
            </a:r>
            <a:endParaRPr kumimoji="1" lang="zh-CN" altLang="en-US" sz="32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6552" y="2713377"/>
            <a:ext cx="5375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24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实习</a:t>
            </a:r>
            <a:r>
              <a:rPr lang="zh-CN" altLang="en-US" sz="2400" dirty="0" smtClean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期工作</a:t>
            </a:r>
            <a:r>
              <a:rPr lang="zh-CN" altLang="en-US" sz="24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任务</a:t>
            </a:r>
            <a:r>
              <a:rPr lang="zh-CN" altLang="en-US" sz="2400" dirty="0" smtClean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及</a:t>
            </a:r>
            <a:r>
              <a:rPr lang="zh-CN" altLang="en-US" sz="24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达成情况总结</a:t>
            </a:r>
            <a:endParaRPr lang="en-US" altLang="zh-CN" sz="24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6552" y="414168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Q&amp;A</a:t>
            </a:r>
          </a:p>
        </p:txBody>
      </p:sp>
      <p:sp>
        <p:nvSpPr>
          <p:cNvPr id="18" name="矩形 17"/>
          <p:cNvSpPr/>
          <p:nvPr/>
        </p:nvSpPr>
        <p:spPr>
          <a:xfrm>
            <a:off x="606552" y="3427529"/>
            <a:ext cx="4474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24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自我</a:t>
            </a:r>
            <a:r>
              <a:rPr lang="zh-CN" altLang="en-US" sz="2400" dirty="0" smtClean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评价（成长</a:t>
            </a:r>
            <a:r>
              <a:rPr lang="en-US" altLang="zh-CN" sz="2400" dirty="0" smtClean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&amp;</a:t>
            </a:r>
            <a:r>
              <a:rPr lang="zh-CN" altLang="en-US" sz="2400" dirty="0" smtClean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不足）</a:t>
            </a:r>
            <a:endParaRPr lang="en-US" altLang="zh-CN" sz="24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2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420" y="1227990"/>
            <a:ext cx="573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模型的构建</a:t>
            </a:r>
            <a:endParaRPr lang="en-US" altLang="zh-CN" sz="2400" dirty="0" smtClean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" y="1921329"/>
            <a:ext cx="5761905" cy="3895238"/>
          </a:xfrm>
          <a:prstGeom prst="rect">
            <a:avLst/>
          </a:prstGeom>
        </p:spPr>
      </p:pic>
      <p:pic>
        <p:nvPicPr>
          <p:cNvPr id="11" name="Picture 2" descr="https://img2018.cnblogs.com/blog/1182656/201809/1182656-20180919171920103-123377099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84" y="1227990"/>
            <a:ext cx="4975449" cy="487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/>
          <p:cNvSpPr/>
          <p:nvPr/>
        </p:nvSpPr>
        <p:spPr>
          <a:xfrm>
            <a:off x="1636776" y="2514703"/>
            <a:ext cx="768096" cy="31089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113108" y="2228191"/>
            <a:ext cx="1122390" cy="41270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3293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420" y="1227990"/>
            <a:ext cx="573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模型的训练、评价</a:t>
            </a:r>
            <a:endParaRPr lang="en-US" altLang="zh-CN" sz="2400" dirty="0" smtClean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7" name="AutoShape 4" descr="https://upload-images.jianshu.io/upload_images/1531909-4bc198275647d005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420" y="1848796"/>
            <a:ext cx="4088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训练集：测试集 </a:t>
            </a:r>
            <a:r>
              <a:rPr lang="en-US" altLang="zh-CN" sz="2000" dirty="0" smtClean="0">
                <a:ea typeface="vivo type CN简 Light" panose="02000400000000000000"/>
              </a:rPr>
              <a:t>= 7</a:t>
            </a:r>
            <a:r>
              <a:rPr lang="zh-CN" altLang="en-US" sz="2000" dirty="0" smtClean="0">
                <a:ea typeface="vivo type CN简 Light" panose="02000400000000000000"/>
              </a:rPr>
              <a:t>：</a:t>
            </a:r>
            <a:r>
              <a:rPr lang="en-US" altLang="zh-CN" sz="2000" dirty="0" smtClean="0">
                <a:ea typeface="vivo type CN简 Light" panose="02000400000000000000"/>
              </a:rPr>
              <a:t>3</a:t>
            </a:r>
          </a:p>
          <a:p>
            <a:r>
              <a:rPr lang="zh-CN" altLang="en-US" sz="2000" dirty="0" smtClean="0">
                <a:ea typeface="vivo type CN简 Light" panose="02000400000000000000"/>
              </a:rPr>
              <a:t>每次选取</a:t>
            </a:r>
            <a:r>
              <a:rPr lang="en-US" altLang="zh-CN" sz="2000" dirty="0" smtClean="0">
                <a:ea typeface="vivo type CN简 Light" panose="02000400000000000000"/>
              </a:rPr>
              <a:t>64</a:t>
            </a:r>
            <a:r>
              <a:rPr lang="zh-CN" altLang="en-US" sz="2000" dirty="0" smtClean="0">
                <a:ea typeface="vivo type CN简 Light" panose="02000400000000000000"/>
              </a:rPr>
              <a:t>个样本，迭代</a:t>
            </a:r>
            <a:r>
              <a:rPr lang="en-US" altLang="zh-CN" sz="2000" dirty="0" smtClean="0">
                <a:ea typeface="vivo type CN简 Light" panose="02000400000000000000"/>
              </a:rPr>
              <a:t>20000</a:t>
            </a:r>
            <a:r>
              <a:rPr lang="zh-CN" altLang="en-US" sz="2000" dirty="0" smtClean="0">
                <a:ea typeface="vivo type CN简 Light" panose="02000400000000000000"/>
              </a:rPr>
              <a:t>次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769" y="2746601"/>
            <a:ext cx="8765534" cy="37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箭头连接符 14"/>
          <p:cNvCxnSpPr/>
          <p:nvPr/>
        </p:nvCxnSpPr>
        <p:spPr>
          <a:xfrm flipH="1">
            <a:off x="4615132" y="4817350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3021048" y="4845010"/>
            <a:ext cx="8626" cy="64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486549290"/>
              </p:ext>
            </p:extLst>
          </p:nvPr>
        </p:nvGraphicFramePr>
        <p:xfrm>
          <a:off x="819911" y="1859900"/>
          <a:ext cx="10843001" cy="463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8344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809" y="1856048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任务：内容的时效性设置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809" y="2774009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完成方案：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25826" y="5598543"/>
            <a:ext cx="4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88135" y="5522434"/>
            <a:ext cx="354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体育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>
                <a:ea typeface="vivo type CN简 Light" panose="02000400000000000000"/>
              </a:rPr>
              <a:t> </a:t>
            </a:r>
            <a:r>
              <a:rPr lang="en-US" altLang="zh-CN" dirty="0" smtClean="0">
                <a:ea typeface="vivo type CN简 Light" panose="02000400000000000000"/>
              </a:rPr>
              <a:t>          </a:t>
            </a:r>
            <a:r>
              <a:rPr lang="en-US" altLang="zh-CN" dirty="0" smtClean="0">
                <a:ea typeface="vivo type CN简 Light" panose="02000400000000000000"/>
              </a:rPr>
              <a:t>2</a:t>
            </a:r>
            <a:r>
              <a:rPr lang="zh-CN" altLang="en-US" dirty="0">
                <a:ea typeface="vivo type CN简 Light" panose="02000400000000000000"/>
              </a:rPr>
              <a:t>天</a:t>
            </a:r>
            <a:endParaRPr lang="en-US" altLang="zh-CN" dirty="0">
              <a:ea typeface="vivo type CN简 Light" panose="02000400000000000000"/>
            </a:endParaRPr>
          </a:p>
          <a:p>
            <a:r>
              <a:rPr lang="zh-CN" altLang="en-US" dirty="0">
                <a:ea typeface="vivo type CN简 Light" panose="02000400000000000000"/>
              </a:rPr>
              <a:t>政治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 smtClean="0">
                <a:ea typeface="vivo type CN简 Light" panose="02000400000000000000"/>
              </a:rPr>
              <a:t>           </a:t>
            </a:r>
            <a:r>
              <a:rPr lang="en-US" altLang="zh-CN" dirty="0" smtClean="0">
                <a:ea typeface="vivo type CN简 Light" panose="02000400000000000000"/>
              </a:rPr>
              <a:t>3</a:t>
            </a:r>
            <a:r>
              <a:rPr lang="zh-CN" altLang="en-US" dirty="0">
                <a:ea typeface="vivo type CN简 Light" panose="02000400000000000000"/>
              </a:rPr>
              <a:t>天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70473" y="5598543"/>
            <a:ext cx="286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7</a:t>
            </a:r>
            <a:r>
              <a:rPr lang="zh-CN" altLang="en-US" dirty="0" smtClean="0">
                <a:ea typeface="vivo type CN简 Light" panose="02000400000000000000"/>
              </a:rPr>
              <a:t>月</a:t>
            </a:r>
            <a:r>
              <a:rPr lang="en-US" altLang="zh-CN" dirty="0" smtClean="0">
                <a:ea typeface="vivo type CN简 Light" panose="02000400000000000000"/>
              </a:rPr>
              <a:t>21</a:t>
            </a:r>
            <a:r>
              <a:rPr lang="zh-CN" altLang="en-US" dirty="0" smtClean="0">
                <a:ea typeface="vivo type CN简 Light" panose="02000400000000000000"/>
              </a:rPr>
              <a:t>日，南京市市委</a:t>
            </a:r>
            <a:r>
              <a:rPr lang="en-US" altLang="zh-CN" dirty="0" smtClean="0">
                <a:ea typeface="vivo type CN简 Light" panose="02000400000000000000"/>
              </a:rPr>
              <a:t>..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206340" y="4813927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815532" y="2700896"/>
            <a:ext cx="8628" cy="8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54048" y="2224798"/>
            <a:ext cx="52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77509" y="2054565"/>
            <a:ext cx="15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孙杨事件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乔碧罗事件</a:t>
            </a:r>
            <a:endParaRPr lang="en-US" altLang="zh-CN" dirty="0" smtClean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1880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>
            <a:off x="3021048" y="4845010"/>
            <a:ext cx="8626" cy="64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096614504"/>
              </p:ext>
            </p:extLst>
          </p:nvPr>
        </p:nvGraphicFramePr>
        <p:xfrm>
          <a:off x="819911" y="1859900"/>
          <a:ext cx="10843001" cy="463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8344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809" y="1856048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任务：内容的时效性设置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809" y="2774009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完成方案：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25826" y="5598543"/>
            <a:ext cx="4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88135" y="5522434"/>
            <a:ext cx="354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体育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>
                <a:ea typeface="vivo type CN简 Light" panose="02000400000000000000"/>
              </a:rPr>
              <a:t> </a:t>
            </a:r>
            <a:r>
              <a:rPr lang="en-US" altLang="zh-CN" dirty="0" smtClean="0">
                <a:ea typeface="vivo type CN简 Light" panose="02000400000000000000"/>
              </a:rPr>
              <a:t>          </a:t>
            </a:r>
            <a:r>
              <a:rPr lang="en-US" altLang="zh-CN" dirty="0" smtClean="0">
                <a:ea typeface="vivo type CN简 Light" panose="02000400000000000000"/>
              </a:rPr>
              <a:t>2</a:t>
            </a:r>
            <a:r>
              <a:rPr lang="zh-CN" altLang="en-US" dirty="0">
                <a:ea typeface="vivo type CN简 Light" panose="02000400000000000000"/>
              </a:rPr>
              <a:t>天</a:t>
            </a:r>
            <a:endParaRPr lang="en-US" altLang="zh-CN" dirty="0">
              <a:ea typeface="vivo type CN简 Light" panose="02000400000000000000"/>
            </a:endParaRPr>
          </a:p>
          <a:p>
            <a:r>
              <a:rPr lang="zh-CN" altLang="en-US" dirty="0">
                <a:ea typeface="vivo type CN简 Light" panose="02000400000000000000"/>
              </a:rPr>
              <a:t>政治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 smtClean="0">
                <a:ea typeface="vivo type CN简 Light" panose="02000400000000000000"/>
              </a:rPr>
              <a:t>           </a:t>
            </a:r>
            <a:r>
              <a:rPr lang="en-US" altLang="zh-CN" dirty="0" smtClean="0">
                <a:ea typeface="vivo type CN简 Light" panose="02000400000000000000"/>
              </a:rPr>
              <a:t>3</a:t>
            </a:r>
            <a:r>
              <a:rPr lang="zh-CN" altLang="en-US" dirty="0">
                <a:ea typeface="vivo type CN简 Light" panose="02000400000000000000"/>
              </a:rPr>
              <a:t>天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615132" y="4817350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70473" y="5598543"/>
            <a:ext cx="286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7</a:t>
            </a:r>
            <a:r>
              <a:rPr lang="zh-CN" altLang="en-US" dirty="0" smtClean="0">
                <a:ea typeface="vivo type CN简 Light" panose="02000400000000000000"/>
              </a:rPr>
              <a:t>月</a:t>
            </a:r>
            <a:r>
              <a:rPr lang="en-US" altLang="zh-CN" dirty="0" smtClean="0">
                <a:ea typeface="vivo type CN简 Light" panose="02000400000000000000"/>
              </a:rPr>
              <a:t>21</a:t>
            </a:r>
            <a:r>
              <a:rPr lang="zh-CN" altLang="en-US" dirty="0" smtClean="0">
                <a:ea typeface="vivo type CN简 Light" panose="02000400000000000000"/>
              </a:rPr>
              <a:t>日，南京市市委</a:t>
            </a:r>
            <a:r>
              <a:rPr lang="en-US" altLang="zh-CN" dirty="0" smtClean="0">
                <a:ea typeface="vivo type CN简 Light" panose="02000400000000000000"/>
              </a:rPr>
              <a:t>..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206340" y="4813927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815532" y="2700896"/>
            <a:ext cx="8628" cy="8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54048" y="2224798"/>
            <a:ext cx="52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77509" y="2054565"/>
            <a:ext cx="15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孙杨事件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乔碧罗事件</a:t>
            </a:r>
            <a:endParaRPr lang="en-US" altLang="zh-CN" dirty="0" smtClean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344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1" y="1327914"/>
            <a:ext cx="340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提取内容中时间信息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5591" y="1910082"/>
            <a:ext cx="55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出发点：距离现在越久的新闻，时效性越低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5590" y="2858009"/>
            <a:ext cx="1296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考虑情况：</a:t>
            </a:r>
            <a:r>
              <a:rPr lang="en-US" altLang="zh-CN" dirty="0">
                <a:ea typeface="vivo type CN简 Light" panose="02000400000000000000"/>
              </a:rPr>
              <a:t>	 </a:t>
            </a:r>
            <a:r>
              <a:rPr lang="en-US" altLang="zh-CN" dirty="0" smtClean="0">
                <a:ea typeface="vivo type CN简 Light" panose="02000400000000000000"/>
              </a:rPr>
              <a:t>   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5589" y="2384046"/>
            <a:ext cx="1038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关键词：</a:t>
            </a:r>
            <a:r>
              <a:rPr lang="en-US" altLang="zh-CN" dirty="0" smtClean="0">
                <a:ea typeface="vivo type CN简 Light" panose="02000400000000000000"/>
              </a:rPr>
              <a:t>xxxx</a:t>
            </a:r>
            <a:r>
              <a:rPr lang="zh-CN" altLang="en-US" dirty="0" smtClean="0">
                <a:ea typeface="vivo type CN简 Light" panose="02000400000000000000"/>
              </a:rPr>
              <a:t>年</a:t>
            </a:r>
            <a:r>
              <a:rPr lang="en-US" altLang="zh-CN" dirty="0" smtClean="0">
                <a:ea typeface="vivo type CN简 Light" panose="02000400000000000000"/>
              </a:rPr>
              <a:t>xx</a:t>
            </a:r>
            <a:r>
              <a:rPr lang="zh-CN" altLang="en-US" dirty="0" smtClean="0">
                <a:ea typeface="vivo type CN简 Light" panose="02000400000000000000"/>
              </a:rPr>
              <a:t>月</a:t>
            </a:r>
            <a:r>
              <a:rPr lang="en-US" altLang="zh-CN" dirty="0" smtClean="0">
                <a:ea typeface="vivo type CN简 Light" panose="02000400000000000000"/>
              </a:rPr>
              <a:t>xx</a:t>
            </a:r>
            <a:r>
              <a:rPr lang="zh-CN" altLang="en-US" dirty="0" smtClean="0">
                <a:ea typeface="vivo type CN简 Light" panose="02000400000000000000"/>
              </a:rPr>
              <a:t>日；</a:t>
            </a:r>
            <a:r>
              <a:rPr lang="en-US" altLang="zh-CN" dirty="0" smtClean="0">
                <a:ea typeface="vivo type CN简 Light" panose="02000400000000000000"/>
              </a:rPr>
              <a:t>xx</a:t>
            </a:r>
            <a:r>
              <a:rPr lang="zh-CN" altLang="en-US" dirty="0" smtClean="0">
                <a:ea typeface="vivo type CN简 Light" panose="02000400000000000000"/>
              </a:rPr>
              <a:t>月</a:t>
            </a:r>
            <a:r>
              <a:rPr lang="en-US" altLang="zh-CN" dirty="0" smtClean="0">
                <a:ea typeface="vivo type CN简 Light" panose="02000400000000000000"/>
              </a:rPr>
              <a:t>xx</a:t>
            </a:r>
            <a:r>
              <a:rPr lang="zh-CN" altLang="en-US" dirty="0" smtClean="0">
                <a:ea typeface="vivo type CN简 Light" panose="02000400000000000000"/>
              </a:rPr>
              <a:t>日（按现在年份处理）</a:t>
            </a:r>
            <a:r>
              <a:rPr lang="en-US" altLang="zh-CN" dirty="0" smtClean="0">
                <a:ea typeface="vivo type CN简 Light" panose="02000400000000000000"/>
              </a:rPr>
              <a:t>; xx</a:t>
            </a:r>
            <a:r>
              <a:rPr lang="zh-CN" altLang="en-US" dirty="0" smtClean="0">
                <a:ea typeface="vivo type CN简 Light" panose="02000400000000000000"/>
              </a:rPr>
              <a:t>日；今天</a:t>
            </a:r>
            <a:r>
              <a:rPr lang="en-US" altLang="zh-CN" dirty="0" smtClean="0">
                <a:ea typeface="vivo type CN简 Light" panose="02000400000000000000"/>
              </a:rPr>
              <a:t>…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497" y="2825106"/>
            <a:ext cx="6357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>
                <a:ea typeface="vivo type CN简 Light" panose="02000400000000000000"/>
              </a:rPr>
              <a:t>文章</a:t>
            </a:r>
            <a:r>
              <a:rPr lang="zh-CN" altLang="en-US" dirty="0">
                <a:ea typeface="vivo type CN简 Light" panose="02000400000000000000"/>
              </a:rPr>
              <a:t>只有一处日期代表时间发生日期，正常进行</a:t>
            </a:r>
            <a:r>
              <a:rPr lang="zh-CN" altLang="en-US" dirty="0" smtClean="0">
                <a:ea typeface="vivo type CN简 Light" panose="02000400000000000000"/>
              </a:rPr>
              <a:t>处理。</a:t>
            </a:r>
            <a:endParaRPr lang="en-US" altLang="zh-CN" dirty="0" smtClean="0">
              <a:ea typeface="vivo type CN简 Light" panose="02000400000000000000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ea typeface="vivo type CN简 Light" panose="02000400000000000000"/>
              </a:rPr>
              <a:t>文章只有一处日期且</a:t>
            </a:r>
            <a:r>
              <a:rPr lang="en-US" altLang="zh-CN" dirty="0" smtClean="0">
                <a:ea typeface="vivo type CN简 Light" panose="02000400000000000000"/>
              </a:rPr>
              <a:t>&gt;</a:t>
            </a:r>
            <a:r>
              <a:rPr lang="zh-CN" altLang="en-US" dirty="0" smtClean="0">
                <a:ea typeface="vivo type CN简 Light" panose="02000400000000000000"/>
              </a:rPr>
              <a:t>当前日期，可能考虑是计划未来发生的事，与出发点不符，不处理。</a:t>
            </a:r>
            <a:endParaRPr lang="en-US" altLang="zh-CN" dirty="0" smtClean="0">
              <a:ea typeface="vivo type CN简 Light" panose="02000400000000000000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ea typeface="vivo type CN简 Light" panose="02000400000000000000"/>
              </a:rPr>
              <a:t>文章出现多处日期，首先过滤未来日期，在小于当前日期中选取最接近现在的日期，作为事件发生日期</a:t>
            </a:r>
            <a:endParaRPr lang="en-US" altLang="zh-CN" dirty="0" smtClean="0">
              <a:ea typeface="vivo type CN简 Light" panose="02000400000000000000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ea typeface="vivo type CN简 Light" panose="02000400000000000000"/>
              </a:rPr>
              <a:t>文章中没有出现日期，不进行处理</a:t>
            </a:r>
            <a:endParaRPr lang="en-US" altLang="zh-CN" dirty="0">
              <a:ea typeface="vivo type CN简 Light" panose="0200040000000000000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85589" y="4582325"/>
                <a:ext cx="7149067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ea typeface="vivo type CN简 Light" panose="02000400000000000000"/>
                  </a:rPr>
                  <a:t>调整策略：信息老化模型：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ea typeface="vivo type CN简 Light" panose="0200040000000000000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89" y="4582325"/>
                <a:ext cx="7149067" cy="392993"/>
              </a:xfrm>
              <a:prstGeom prst="rect">
                <a:avLst/>
              </a:prstGeom>
              <a:blipFill rotWithShape="0">
                <a:blip r:embed="rId4"/>
                <a:stretch>
                  <a:fillRect l="-682" t="-4688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385589" y="5061116"/>
            <a:ext cx="73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示例： 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11026" y="5061116"/>
            <a:ext cx="496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“</a:t>
            </a:r>
            <a:r>
              <a:rPr lang="en-US" altLang="zh-CN" dirty="0">
                <a:ea typeface="vivo type CN简 Light" panose="02000400000000000000"/>
              </a:rPr>
              <a:t>7</a:t>
            </a:r>
            <a:r>
              <a:rPr lang="zh-CN" altLang="en-US" dirty="0">
                <a:ea typeface="vivo type CN简 Light" panose="02000400000000000000"/>
              </a:rPr>
              <a:t>月</a:t>
            </a:r>
            <a:r>
              <a:rPr lang="en-US" altLang="zh-CN" dirty="0">
                <a:ea typeface="vivo type CN简 Light" panose="02000400000000000000"/>
              </a:rPr>
              <a:t>9</a:t>
            </a:r>
            <a:r>
              <a:rPr lang="zh-CN" altLang="en-US" dirty="0">
                <a:ea typeface="vivo type CN简 Light" panose="02000400000000000000"/>
              </a:rPr>
              <a:t>日报道一名英国航空专家称</a:t>
            </a:r>
            <a:r>
              <a:rPr lang="en-US" altLang="zh-CN" dirty="0">
                <a:ea typeface="vivo type CN简 Light" panose="02000400000000000000"/>
              </a:rPr>
              <a:t>MH370</a:t>
            </a:r>
            <a:r>
              <a:rPr lang="zh-CN" altLang="en-US" dirty="0">
                <a:ea typeface="vivo type CN简 Light" panose="02000400000000000000"/>
              </a:rPr>
              <a:t>航班</a:t>
            </a:r>
            <a:r>
              <a:rPr lang="en-US" altLang="zh-CN" dirty="0">
                <a:ea typeface="vivo type CN简 Light" panose="02000400000000000000"/>
              </a:rPr>
              <a:t>…</a:t>
            </a:r>
            <a:r>
              <a:rPr lang="zh-CN" altLang="en-US" dirty="0">
                <a:ea typeface="vivo type CN简 Light" panose="02000400000000000000"/>
              </a:rPr>
              <a:t>”</a:t>
            </a:r>
          </a:p>
        </p:txBody>
      </p:sp>
      <p:sp>
        <p:nvSpPr>
          <p:cNvPr id="27" name="下箭头 26"/>
          <p:cNvSpPr/>
          <p:nvPr/>
        </p:nvSpPr>
        <p:spPr>
          <a:xfrm>
            <a:off x="2798093" y="5459340"/>
            <a:ext cx="795529" cy="4933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034042" y="5952719"/>
            <a:ext cx="934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初始化类别为科技 初始化时效为</a:t>
            </a:r>
            <a:r>
              <a:rPr lang="en-US" altLang="zh-CN" dirty="0">
                <a:ea typeface="vivo type CN简 Light" panose="02000400000000000000"/>
              </a:rPr>
              <a:t>5.0 </a:t>
            </a:r>
            <a:r>
              <a:rPr lang="zh-CN" altLang="en-US" dirty="0">
                <a:ea typeface="vivo type CN简 Light" panose="02000400000000000000"/>
              </a:rPr>
              <a:t>从内容中获取事件发生时间为</a:t>
            </a:r>
            <a:r>
              <a:rPr lang="en-US" altLang="zh-CN" dirty="0">
                <a:ea typeface="vivo type CN简 Light" panose="02000400000000000000"/>
              </a:rPr>
              <a:t>2019</a:t>
            </a:r>
            <a:r>
              <a:rPr lang="zh-CN" altLang="en-US" dirty="0">
                <a:ea typeface="vivo type CN简 Light" panose="02000400000000000000"/>
              </a:rPr>
              <a:t>年</a:t>
            </a:r>
            <a:r>
              <a:rPr lang="en-US" altLang="zh-CN" dirty="0">
                <a:ea typeface="vivo type CN简 Light" panose="02000400000000000000"/>
              </a:rPr>
              <a:t>07</a:t>
            </a:r>
            <a:r>
              <a:rPr lang="zh-CN" altLang="en-US" dirty="0">
                <a:ea typeface="vivo type CN简 Light" panose="02000400000000000000"/>
              </a:rPr>
              <a:t>月</a:t>
            </a:r>
            <a:r>
              <a:rPr lang="en-US" altLang="zh-CN" dirty="0">
                <a:ea typeface="vivo type CN简 Light" panose="02000400000000000000"/>
              </a:rPr>
              <a:t>09</a:t>
            </a:r>
            <a:r>
              <a:rPr lang="zh-CN" altLang="en-US" dirty="0">
                <a:ea typeface="vivo type CN简 Light" panose="02000400000000000000"/>
              </a:rPr>
              <a:t>日 新闻发生至今已</a:t>
            </a:r>
            <a:r>
              <a:rPr lang="en-US" altLang="zh-CN" dirty="0">
                <a:ea typeface="vivo type CN简 Light" panose="02000400000000000000"/>
              </a:rPr>
              <a:t>37</a:t>
            </a:r>
            <a:r>
              <a:rPr lang="zh-CN" altLang="en-US" dirty="0">
                <a:ea typeface="vivo type CN简 Light" panose="02000400000000000000"/>
              </a:rPr>
              <a:t>天 基于新闻时间间隔调整时效性从</a:t>
            </a:r>
            <a:r>
              <a:rPr lang="en-US" altLang="zh-CN" dirty="0">
                <a:ea typeface="vivo type CN简 Light" panose="02000400000000000000"/>
              </a:rPr>
              <a:t>5.0</a:t>
            </a:r>
            <a:r>
              <a:rPr lang="zh-CN" altLang="en-US" dirty="0">
                <a:ea typeface="vivo type CN简 Light" panose="02000400000000000000"/>
              </a:rPr>
              <a:t>至</a:t>
            </a:r>
            <a:r>
              <a:rPr lang="en-US" altLang="zh-CN" dirty="0">
                <a:ea typeface="vivo type CN简 Light" panose="02000400000000000000"/>
              </a:rPr>
              <a:t>4.805582603069735E-4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8330184" y="4729638"/>
            <a:ext cx="934586" cy="168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160589" y="4054415"/>
            <a:ext cx="369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如果这个新闻的发表时间</a:t>
            </a:r>
            <a:r>
              <a:rPr lang="en-US" altLang="zh-CN" dirty="0" smtClean="0">
                <a:ea typeface="vivo type CN简 Light" panose="02000400000000000000"/>
              </a:rPr>
              <a:t>+</a:t>
            </a:r>
            <a:r>
              <a:rPr lang="zh-CN" altLang="en-US" dirty="0" smtClean="0">
                <a:ea typeface="vivo type CN简 Light" panose="02000400000000000000"/>
              </a:rPr>
              <a:t>时效性时间</a:t>
            </a:r>
            <a:r>
              <a:rPr lang="en-US" altLang="zh-CN" dirty="0" smtClean="0">
                <a:ea typeface="vivo type CN简 Light" panose="02000400000000000000"/>
              </a:rPr>
              <a:t>&lt;</a:t>
            </a:r>
            <a:r>
              <a:rPr lang="zh-CN" altLang="en-US" dirty="0" smtClean="0">
                <a:ea typeface="vivo type CN简 Light" panose="02000400000000000000"/>
              </a:rPr>
              <a:t>现在，则不对其进行推送</a:t>
            </a:r>
            <a:endParaRPr lang="zh-CN" altLang="en-US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4027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>
            <a:off x="3021048" y="4845010"/>
            <a:ext cx="8626" cy="64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020707781"/>
              </p:ext>
            </p:extLst>
          </p:nvPr>
        </p:nvGraphicFramePr>
        <p:xfrm>
          <a:off x="819911" y="1859900"/>
          <a:ext cx="10843001" cy="463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8344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809" y="1856048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任务：内容的时效性设置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809" y="2774009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完成方案：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25826" y="5598543"/>
            <a:ext cx="4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88135" y="5522434"/>
            <a:ext cx="354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体育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>
                <a:ea typeface="vivo type CN简 Light" panose="02000400000000000000"/>
              </a:rPr>
              <a:t> </a:t>
            </a:r>
            <a:r>
              <a:rPr lang="en-US" altLang="zh-CN" dirty="0" smtClean="0">
                <a:ea typeface="vivo type CN简 Light" panose="02000400000000000000"/>
              </a:rPr>
              <a:t>          </a:t>
            </a:r>
            <a:r>
              <a:rPr lang="en-US" altLang="zh-CN" dirty="0" smtClean="0">
                <a:ea typeface="vivo type CN简 Light" panose="02000400000000000000"/>
              </a:rPr>
              <a:t>2</a:t>
            </a:r>
            <a:r>
              <a:rPr lang="zh-CN" altLang="en-US" dirty="0">
                <a:ea typeface="vivo type CN简 Light" panose="02000400000000000000"/>
              </a:rPr>
              <a:t>天</a:t>
            </a:r>
            <a:endParaRPr lang="en-US" altLang="zh-CN" dirty="0">
              <a:ea typeface="vivo type CN简 Light" panose="02000400000000000000"/>
            </a:endParaRPr>
          </a:p>
          <a:p>
            <a:r>
              <a:rPr lang="zh-CN" altLang="en-US" dirty="0">
                <a:ea typeface="vivo type CN简 Light" panose="02000400000000000000"/>
              </a:rPr>
              <a:t>政治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 smtClean="0">
                <a:ea typeface="vivo type CN简 Light" panose="02000400000000000000"/>
              </a:rPr>
              <a:t>           </a:t>
            </a:r>
            <a:r>
              <a:rPr lang="en-US" altLang="zh-CN" dirty="0" smtClean="0">
                <a:ea typeface="vivo type CN简 Light" panose="02000400000000000000"/>
              </a:rPr>
              <a:t>3</a:t>
            </a:r>
            <a:r>
              <a:rPr lang="zh-CN" altLang="en-US" dirty="0">
                <a:ea typeface="vivo type CN简 Light" panose="02000400000000000000"/>
              </a:rPr>
              <a:t>天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615132" y="4817350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70473" y="5598543"/>
            <a:ext cx="286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7</a:t>
            </a:r>
            <a:r>
              <a:rPr lang="zh-CN" altLang="en-US" dirty="0" smtClean="0">
                <a:ea typeface="vivo type CN简 Light" panose="02000400000000000000"/>
              </a:rPr>
              <a:t>月</a:t>
            </a:r>
            <a:r>
              <a:rPr lang="en-US" altLang="zh-CN" dirty="0" smtClean="0">
                <a:ea typeface="vivo type CN简 Light" panose="02000400000000000000"/>
              </a:rPr>
              <a:t>21</a:t>
            </a:r>
            <a:r>
              <a:rPr lang="zh-CN" altLang="en-US" dirty="0" smtClean="0">
                <a:ea typeface="vivo type CN简 Light" panose="02000400000000000000"/>
              </a:rPr>
              <a:t>日，南京市市委</a:t>
            </a:r>
            <a:r>
              <a:rPr lang="en-US" altLang="zh-CN" dirty="0" smtClean="0">
                <a:ea typeface="vivo type CN简 Light" panose="02000400000000000000"/>
              </a:rPr>
              <a:t>..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206340" y="4813927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815532" y="2700896"/>
            <a:ext cx="8628" cy="8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54048" y="2224798"/>
            <a:ext cx="52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77509" y="2054565"/>
            <a:ext cx="15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孙杨事件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乔碧罗事件</a:t>
            </a:r>
            <a:endParaRPr lang="en-US" altLang="zh-CN" dirty="0" smtClean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092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1861" y="1327914"/>
            <a:ext cx="340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话题的识别与归类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1861" y="1863978"/>
            <a:ext cx="87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出发点：同一事件的多条新闻，当最新的内容发出后，降低之前的内容的时效性。</a:t>
            </a:r>
            <a:endParaRPr lang="zh-CN" altLang="en-US" dirty="0">
              <a:ea typeface="vivo type CN简 Light" panose="02000400000000000000"/>
            </a:endParaRPr>
          </a:p>
        </p:txBody>
      </p: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3369477242"/>
              </p:ext>
            </p:extLst>
          </p:nvPr>
        </p:nvGraphicFramePr>
        <p:xfrm>
          <a:off x="788299" y="1545017"/>
          <a:ext cx="10552176" cy="463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下弧形箭头 9"/>
          <p:cNvSpPr/>
          <p:nvPr/>
        </p:nvSpPr>
        <p:spPr>
          <a:xfrm flipH="1" flipV="1">
            <a:off x="2596895" y="2944368"/>
            <a:ext cx="1371255" cy="301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下弧形箭头 32"/>
          <p:cNvSpPr/>
          <p:nvPr/>
        </p:nvSpPr>
        <p:spPr>
          <a:xfrm flipH="1" flipV="1">
            <a:off x="2231924" y="2584708"/>
            <a:ext cx="5284444" cy="6869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下弧形箭头 33"/>
          <p:cNvSpPr/>
          <p:nvPr/>
        </p:nvSpPr>
        <p:spPr>
          <a:xfrm flipH="1" flipV="1">
            <a:off x="5102352" y="2928178"/>
            <a:ext cx="1523032" cy="301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下弧形箭头 34"/>
          <p:cNvSpPr/>
          <p:nvPr/>
        </p:nvSpPr>
        <p:spPr>
          <a:xfrm flipH="1" flipV="1">
            <a:off x="8138160" y="2928178"/>
            <a:ext cx="1487766" cy="301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下弧形箭头 35"/>
          <p:cNvSpPr/>
          <p:nvPr/>
        </p:nvSpPr>
        <p:spPr>
          <a:xfrm flipH="1" flipV="1">
            <a:off x="4764024" y="2584708"/>
            <a:ext cx="5471474" cy="64522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下弧形箭头 36"/>
          <p:cNvSpPr/>
          <p:nvPr/>
        </p:nvSpPr>
        <p:spPr>
          <a:xfrm flipH="1" flipV="1">
            <a:off x="1702136" y="2400042"/>
            <a:ext cx="8831752" cy="8298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1861" y="5376672"/>
            <a:ext cx="426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解决方案：</a:t>
            </a:r>
            <a:r>
              <a:rPr lang="en-US" altLang="zh-CN" dirty="0">
                <a:ea typeface="vivo type CN简 Light" panose="02000400000000000000"/>
              </a:rPr>
              <a:t>TF-IDF</a:t>
            </a:r>
            <a:r>
              <a:rPr lang="zh-CN" altLang="en-US" dirty="0">
                <a:ea typeface="vivo type CN简 Light" panose="02000400000000000000"/>
              </a:rPr>
              <a:t>计算文本相似度</a:t>
            </a:r>
          </a:p>
        </p:txBody>
      </p:sp>
    </p:spTree>
    <p:extLst>
      <p:ext uri="{BB962C8B-B14F-4D97-AF65-F5344CB8AC3E}">
        <p14:creationId xmlns:p14="http://schemas.microsoft.com/office/powerpoint/2010/main" val="25219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6076" y="1574802"/>
            <a:ext cx="6700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TF-IDF</a:t>
            </a:r>
            <a:r>
              <a:rPr lang="zh-CN" altLang="en-US" sz="2400" dirty="0">
                <a:ea typeface="vivo type CN简 Light" panose="02000400000000000000"/>
              </a:rPr>
              <a:t>是一种用于信息检索（</a:t>
            </a:r>
            <a:r>
              <a:rPr lang="en-US" altLang="zh-CN" sz="2400" dirty="0">
                <a:ea typeface="vivo type CN简 Light" panose="02000400000000000000"/>
              </a:rPr>
              <a:t>information retrieval</a:t>
            </a:r>
            <a:r>
              <a:rPr lang="zh-CN" altLang="en-US" sz="2400" dirty="0">
                <a:ea typeface="vivo type CN简 Light" panose="02000400000000000000"/>
              </a:rPr>
              <a:t>）与文本挖掘（</a:t>
            </a:r>
            <a:r>
              <a:rPr lang="en-US" altLang="zh-CN" sz="2400" dirty="0">
                <a:ea typeface="vivo type CN简 Light" panose="02000400000000000000"/>
              </a:rPr>
              <a:t>text mining</a:t>
            </a:r>
            <a:r>
              <a:rPr lang="zh-CN" altLang="en-US" sz="2400" dirty="0">
                <a:ea typeface="vivo type CN简 Light" panose="02000400000000000000"/>
              </a:rPr>
              <a:t>）的常用加权技术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41832" y="2542032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TF(Term </a:t>
            </a:r>
            <a:r>
              <a:rPr lang="en-US" altLang="zh-CN" dirty="0" smtClean="0"/>
              <a:t>Frequency</a:t>
            </a:r>
            <a:r>
              <a:rPr lang="en-US" altLang="zh-CN" dirty="0"/>
              <a:t>,</a:t>
            </a:r>
            <a:r>
              <a:rPr lang="zh-CN" altLang="en-US" dirty="0" smtClean="0"/>
              <a:t>词频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41832" y="3437908"/>
            <a:ext cx="45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IDF(Inverse Document </a:t>
            </a:r>
            <a:r>
              <a:rPr lang="en-US" altLang="zh-CN" dirty="0" smtClean="0"/>
              <a:t>Frequency,</a:t>
            </a:r>
            <a:r>
              <a:rPr lang="zh-CN" altLang="en-US" dirty="0" smtClean="0"/>
              <a:t>逆文档频率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599423" y="3330891"/>
                <a:ext cx="3343864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IDF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文档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总数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包含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词条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总数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23" y="3330891"/>
                <a:ext cx="3343864" cy="5833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854136" y="2454411"/>
                <a:ext cx="3355086" cy="544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 smtClean="0"/>
                  <a:t>TF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在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该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文档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中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词条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出现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次数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词条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出现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总数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36" y="2454411"/>
                <a:ext cx="3355086" cy="544573"/>
              </a:xfrm>
              <a:prstGeom prst="rect">
                <a:avLst/>
              </a:prstGeom>
              <a:blipFill rotWithShape="0">
                <a:blip r:embed="rId5"/>
                <a:stretch>
                  <a:fillRect l="-4174" b="-3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0" name="Picture 4" descr="https://img-blog.csdn.net/201808071912424?watermark/2/text/aHR0cHM6Ly9ibG9nLmNzZG4ubmV0L2FzaWFsZWVfYmlyZA==/font/5a6L5L2T/fontsize/400/fill/I0JBQkFCMA==/dissolve/7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6" y="4243052"/>
            <a:ext cx="2695575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941832" y="5138928"/>
            <a:ext cx="7991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vivo type CN简 Light" panose="02000400000000000000"/>
              </a:rPr>
              <a:t>含义： 某一特定文件内的高词语频率，以及该词语在整个文件集合中的低文件频率，可以产生出高权重的</a:t>
            </a:r>
            <a:r>
              <a:rPr lang="en-US" altLang="zh-CN" sz="2000" dirty="0">
                <a:ea typeface="vivo type CN简 Light" panose="02000400000000000000"/>
              </a:rPr>
              <a:t>TF-IDF</a:t>
            </a:r>
            <a:r>
              <a:rPr lang="zh-CN" altLang="en-US" sz="2000" dirty="0">
                <a:ea typeface="vivo type CN简 Light" panose="02000400000000000000"/>
              </a:rPr>
              <a:t>。因此，</a:t>
            </a:r>
            <a:r>
              <a:rPr lang="en-US" altLang="zh-CN" sz="2000" dirty="0">
                <a:ea typeface="vivo type CN简 Light" panose="02000400000000000000"/>
              </a:rPr>
              <a:t>TF-IDF</a:t>
            </a:r>
            <a:r>
              <a:rPr lang="zh-CN" altLang="en-US" sz="2000" dirty="0">
                <a:ea typeface="vivo type CN简 Light" panose="02000400000000000000"/>
              </a:rPr>
              <a:t>倾向于过滤掉常见的词语，保留重要的词语，提炼出关键词。</a:t>
            </a:r>
          </a:p>
        </p:txBody>
      </p:sp>
    </p:spTree>
    <p:extLst>
      <p:ext uri="{BB962C8B-B14F-4D97-AF65-F5344CB8AC3E}">
        <p14:creationId xmlns:p14="http://schemas.microsoft.com/office/powerpoint/2010/main" val="156274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9959" y="1069829"/>
            <a:ext cx="67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文章相似度的具体实现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4913" y="1635603"/>
            <a:ext cx="9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Regular" panose="02000500000000000000"/>
              </a:rPr>
              <a:t>新闻</a:t>
            </a:r>
            <a:r>
              <a:rPr lang="en-US" altLang="zh-CN" dirty="0" smtClean="0">
                <a:ea typeface="vivo type CN简 Regular" panose="02000500000000000000"/>
              </a:rPr>
              <a:t>A</a:t>
            </a:r>
            <a:endParaRPr lang="zh-CN" altLang="en-US" dirty="0">
              <a:ea typeface="vivo type CN简 Regular" panose="0200050000000000000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54642" y="1632187"/>
            <a:ext cx="9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新闻</a:t>
            </a:r>
            <a:r>
              <a:rPr lang="en-US" altLang="zh-CN" dirty="0">
                <a:ea typeface="vivo type CN简 Regular" panose="02000500000000000000"/>
              </a:rPr>
              <a:t>B</a:t>
            </a:r>
            <a:endParaRPr lang="zh-CN" altLang="en-US" dirty="0">
              <a:ea typeface="vivo type CN简 Regular" panose="0200050000000000000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389968" y="1958800"/>
            <a:ext cx="1" cy="713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7025580" y="1957092"/>
            <a:ext cx="1" cy="713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93622" y="3305404"/>
            <a:ext cx="344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找出前</a:t>
            </a:r>
            <a:r>
              <a:rPr lang="en-US" altLang="zh-CN" dirty="0">
                <a:ea typeface="vivo type CN简 Regular" panose="02000500000000000000"/>
              </a:rPr>
              <a:t>n</a:t>
            </a:r>
            <a:r>
              <a:rPr lang="zh-CN" altLang="en-US" dirty="0">
                <a:ea typeface="vivo type CN简 Regular" panose="02000500000000000000"/>
              </a:rPr>
              <a:t>个关键词及其</a:t>
            </a:r>
            <a:r>
              <a:rPr lang="en-US" altLang="zh-CN" dirty="0">
                <a:ea typeface="vivo type CN简 Regular" panose="02000500000000000000"/>
              </a:rPr>
              <a:t>TF-IDF</a:t>
            </a:r>
            <a:r>
              <a:rPr lang="zh-CN" altLang="en-US" dirty="0">
                <a:ea typeface="vivo type CN简 Regular" panose="02000500000000000000"/>
              </a:rPr>
              <a:t>值，</a:t>
            </a:r>
            <a:endParaRPr lang="en-US" altLang="zh-CN" dirty="0">
              <a:ea typeface="vivo type CN简 Regular" panose="02000500000000000000"/>
            </a:endParaRPr>
          </a:p>
          <a:p>
            <a:r>
              <a:rPr lang="zh-CN" altLang="en-US" dirty="0">
                <a:ea typeface="vivo type CN简 Regular" panose="02000500000000000000"/>
              </a:rPr>
              <a:t>这里暂定</a:t>
            </a:r>
            <a:r>
              <a:rPr lang="en-US" altLang="zh-CN" dirty="0" smtClean="0">
                <a:ea typeface="vivo type CN简 Regular" panose="02000500000000000000"/>
              </a:rPr>
              <a:t>n=6</a:t>
            </a:r>
            <a:endParaRPr lang="zh-CN" altLang="en-US" dirty="0">
              <a:ea typeface="vivo type CN简 Regular" panose="0200050000000000000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19365" y="1990659"/>
            <a:ext cx="349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文本处理：连接标题和正文，对标题进行加权，即</a:t>
            </a:r>
            <a:r>
              <a:rPr lang="en-US" altLang="zh-CN" dirty="0">
                <a:ea typeface="vivo type CN简 Regular" panose="02000500000000000000"/>
              </a:rPr>
              <a:t>title</a:t>
            </a:r>
            <a:r>
              <a:rPr lang="zh-CN" altLang="en-US" dirty="0">
                <a:ea typeface="vivo type CN简 Regular" panose="02000500000000000000"/>
              </a:rPr>
              <a:t>*</a:t>
            </a:r>
            <a:r>
              <a:rPr lang="en-US" altLang="zh-CN" dirty="0">
                <a:ea typeface="vivo type CN简 Regular" panose="02000500000000000000"/>
              </a:rPr>
              <a:t>3+content</a:t>
            </a:r>
            <a:endParaRPr lang="zh-CN" altLang="en-US" dirty="0">
              <a:ea typeface="vivo type CN简 Regular" panose="0200050000000000000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8792" y="1632187"/>
            <a:ext cx="2717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vivo type CN简 Regular" panose="02000500000000000000"/>
              </a:rPr>
              <a:t>title:</a:t>
            </a:r>
            <a:r>
              <a:rPr lang="zh-CN" altLang="en-US" dirty="0">
                <a:ea typeface="vivo type CN简 Regular" panose="02000500000000000000"/>
              </a:rPr>
              <a:t>国际泳联主席谈孙杨事件：应以证据为准 不能随便判定孙杨违规 </a:t>
            </a:r>
            <a:endParaRPr lang="en-US" altLang="zh-CN" dirty="0">
              <a:ea typeface="vivo type CN简 Regular" panose="02000500000000000000"/>
            </a:endParaRPr>
          </a:p>
          <a:p>
            <a:r>
              <a:rPr lang="en-US" altLang="zh-CN" dirty="0">
                <a:ea typeface="vivo type CN简 Regular" panose="02000500000000000000"/>
              </a:rPr>
              <a:t>Content:</a:t>
            </a:r>
            <a:r>
              <a:rPr lang="zh-CN" altLang="en-US" dirty="0">
                <a:ea typeface="vivo type CN简 Regular" panose="02000500000000000000"/>
              </a:rPr>
              <a:t>国际泳联主席胡里奥</a:t>
            </a:r>
            <a:r>
              <a:rPr lang="en-US" altLang="zh-CN" dirty="0">
                <a:ea typeface="vivo type CN简 Regular" panose="02000500000000000000"/>
              </a:rPr>
              <a:t>-</a:t>
            </a:r>
            <a:r>
              <a:rPr lang="zh-CN" altLang="en-US" dirty="0">
                <a:ea typeface="vivo type CN简 Regular" panose="02000500000000000000"/>
              </a:rPr>
              <a:t>马格里奥尼回应</a:t>
            </a:r>
            <a:r>
              <a:rPr lang="en-US" altLang="zh-CN" dirty="0">
                <a:ea typeface="vivo type CN简 Regular" panose="02000500000000000000"/>
              </a:rPr>
              <a:t>……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518177" y="1628534"/>
            <a:ext cx="2717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vivo type CN简 Regular" panose="02000500000000000000"/>
              </a:rPr>
              <a:t>title:</a:t>
            </a:r>
            <a:r>
              <a:rPr lang="zh-CN" altLang="en-US" dirty="0">
                <a:ea typeface="vivo type CN简 Regular" panose="02000500000000000000"/>
              </a:rPr>
              <a:t>澳媒再度针对孙杨：他是中国宠儿，和特权阶层关系好，没人想罚他</a:t>
            </a:r>
          </a:p>
          <a:p>
            <a:r>
              <a:rPr lang="en-US" altLang="zh-CN" dirty="0">
                <a:ea typeface="vivo type CN简 Regular" panose="02000500000000000000"/>
              </a:rPr>
              <a:t>Content:</a:t>
            </a:r>
            <a:r>
              <a:rPr lang="zh-CN" altLang="en-US" dirty="0">
                <a:ea typeface="vivo type CN简 Regular" panose="02000500000000000000"/>
              </a:rPr>
              <a:t>针对此前霍顿炮轰孙杨</a:t>
            </a:r>
            <a:r>
              <a:rPr lang="en-US" altLang="zh-CN" dirty="0">
                <a:ea typeface="vivo type CN简 Regular" panose="02000500000000000000"/>
              </a:rPr>
              <a:t>……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044913" y="2786531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文本</a:t>
            </a:r>
            <a:r>
              <a:rPr lang="en-US" altLang="zh-CN" dirty="0">
                <a:ea typeface="vivo type CN简 Regular" panose="02000500000000000000"/>
              </a:rPr>
              <a:t>A</a:t>
            </a:r>
            <a:endParaRPr lang="zh-CN" altLang="en-US" dirty="0">
              <a:ea typeface="vivo type CN简 Regular" panose="0200050000000000000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78493" y="2788378"/>
            <a:ext cx="81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文本</a:t>
            </a:r>
            <a:r>
              <a:rPr lang="en-US" altLang="zh-CN" dirty="0">
                <a:ea typeface="vivo type CN简 Regular" panose="02000500000000000000"/>
              </a:rPr>
              <a:t>B</a:t>
            </a:r>
            <a:endParaRPr lang="zh-CN" altLang="en-US" dirty="0">
              <a:ea typeface="vivo type CN简 Regular" panose="0200050000000000000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3412254" y="3228972"/>
            <a:ext cx="1" cy="713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7055286" y="3228972"/>
            <a:ext cx="1" cy="713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17452" y="4025385"/>
            <a:ext cx="3976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vivo type CN简 Regular" panose="02000500000000000000"/>
              </a:rPr>
              <a:t>{</a:t>
            </a:r>
            <a:r>
              <a:rPr lang="zh-CN" altLang="en-US" sz="1600" dirty="0">
                <a:ea typeface="vivo type CN简 Regular" panose="02000500000000000000"/>
              </a:rPr>
              <a:t>孙杨、国际泳联、谈孙、判定、应以</a:t>
            </a:r>
            <a:r>
              <a:rPr lang="en-US" altLang="zh-CN" sz="1600" dirty="0">
                <a:ea typeface="vivo type CN简 Regular" panose="02000500000000000000"/>
              </a:rPr>
              <a:t>}</a:t>
            </a:r>
            <a:endParaRPr lang="zh-CN" altLang="en-US" sz="1600" dirty="0">
              <a:ea typeface="vivo type CN简 Regular" panose="0200050000000000000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50262" y="4025385"/>
            <a:ext cx="3976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vivo type CN简 Regular" panose="02000500000000000000"/>
              </a:rPr>
              <a:t>{</a:t>
            </a:r>
            <a:r>
              <a:rPr lang="zh-CN" altLang="en-US" sz="1600" dirty="0">
                <a:ea typeface="vivo type CN简 Regular" panose="02000500000000000000"/>
              </a:rPr>
              <a:t>孙杨、国际泳联</a:t>
            </a:r>
            <a:r>
              <a:rPr lang="zh-CN" altLang="en-US" sz="1600" dirty="0" smtClean="0">
                <a:ea typeface="vivo type CN简 Regular" panose="02000500000000000000"/>
              </a:rPr>
              <a:t>、杰克、澳媒、特权阶层</a:t>
            </a:r>
            <a:r>
              <a:rPr lang="en-US" altLang="zh-CN" sz="1600" dirty="0" smtClean="0">
                <a:ea typeface="vivo type CN简 Regular" panose="02000500000000000000"/>
              </a:rPr>
              <a:t>}</a:t>
            </a:r>
            <a:endParaRPr lang="zh-CN" altLang="en-US" sz="1600" dirty="0">
              <a:ea typeface="vivo type CN简 Regular" panose="0200050000000000000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6404469" y="4364612"/>
            <a:ext cx="609319" cy="356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2914869" y="4364612"/>
            <a:ext cx="635409" cy="356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993818" y="4450498"/>
            <a:ext cx="245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合并为公用</a:t>
            </a:r>
            <a:r>
              <a:rPr lang="zh-CN" altLang="en-US" dirty="0" smtClean="0">
                <a:ea typeface="vivo type CN简 Regular" panose="02000500000000000000"/>
              </a:rPr>
              <a:t>词组，避免重复</a:t>
            </a:r>
            <a:endParaRPr lang="zh-CN" altLang="en-US" dirty="0">
              <a:ea typeface="vivo type CN简 Regular" panose="0200050000000000000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40230" y="5166304"/>
            <a:ext cx="610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vivo type CN简 Regular" panose="02000500000000000000"/>
              </a:rPr>
              <a:t>{</a:t>
            </a:r>
            <a:r>
              <a:rPr lang="zh-CN" altLang="en-US" sz="1600" dirty="0">
                <a:ea typeface="vivo type CN简 Regular" panose="02000500000000000000"/>
              </a:rPr>
              <a:t>孙杨、国际泳联、谈孙、判定、</a:t>
            </a:r>
            <a:r>
              <a:rPr lang="zh-CN" altLang="en-US" sz="1600" dirty="0" smtClean="0">
                <a:ea typeface="vivo type CN简 Regular" panose="02000500000000000000"/>
              </a:rPr>
              <a:t>应以、杰克、澳媒、特权阶层</a:t>
            </a:r>
            <a:r>
              <a:rPr lang="en-US" altLang="zh-CN" sz="1600" dirty="0" smtClean="0">
                <a:ea typeface="vivo type CN简 Regular" panose="02000500000000000000"/>
              </a:rPr>
              <a:t>}</a:t>
            </a:r>
            <a:endParaRPr lang="zh-CN" altLang="en-US" sz="1600" dirty="0">
              <a:ea typeface="vivo type CN简 Regular" panose="0200050000000000000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5102841" y="5574333"/>
            <a:ext cx="1" cy="713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5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9959" y="1069829"/>
            <a:ext cx="67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文章相似度的具体实现</a:t>
            </a:r>
            <a:endParaRPr lang="zh-CN" altLang="en-US" sz="2400" dirty="0">
              <a:ea typeface="vivo type CN简 Light" panose="0200040000000000000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2855343" y="1847968"/>
            <a:ext cx="2126730" cy="739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540230" y="1467988"/>
            <a:ext cx="610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vivo type CN简 Regular" panose="02000500000000000000"/>
              </a:rPr>
              <a:t>{</a:t>
            </a:r>
            <a:r>
              <a:rPr lang="zh-CN" altLang="en-US" sz="1600" dirty="0">
                <a:ea typeface="vivo type CN简 Regular" panose="02000500000000000000"/>
              </a:rPr>
              <a:t>孙杨、国际泳联、谈孙、判定、</a:t>
            </a:r>
            <a:r>
              <a:rPr lang="zh-CN" altLang="en-US" sz="1600" dirty="0" smtClean="0">
                <a:ea typeface="vivo type CN简 Regular" panose="02000500000000000000"/>
              </a:rPr>
              <a:t>应以、杰克、澳媒、特权阶层</a:t>
            </a:r>
            <a:r>
              <a:rPr lang="en-US" altLang="zh-CN" sz="1600" dirty="0" smtClean="0">
                <a:ea typeface="vivo type CN简 Regular" panose="02000500000000000000"/>
              </a:rPr>
              <a:t>}</a:t>
            </a:r>
            <a:endParaRPr lang="zh-CN" altLang="en-US" sz="1600" dirty="0">
              <a:ea typeface="vivo type CN简 Regular" panose="02000500000000000000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5673043" y="1847968"/>
            <a:ext cx="2125236" cy="679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19909" y="2217946"/>
            <a:ext cx="301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vivo type CN简 Regular" panose="02000500000000000000"/>
              </a:rPr>
              <a:t>带着该关键词词组从各自文本中生成</a:t>
            </a:r>
            <a:r>
              <a:rPr lang="en-US" altLang="zh-CN" sz="1600" dirty="0">
                <a:ea typeface="vivo type CN简 Regular" panose="02000500000000000000"/>
              </a:rPr>
              <a:t>TF-IDF</a:t>
            </a:r>
            <a:r>
              <a:rPr lang="zh-CN" altLang="en-US" sz="1600" dirty="0">
                <a:ea typeface="vivo type CN简 Regular" panose="02000500000000000000"/>
              </a:rPr>
              <a:t>数组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36105" y="2788626"/>
            <a:ext cx="61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Regular" panose="02000500000000000000"/>
              </a:rPr>
              <a:t>{0.0979,0.0842,0.0505,0.0478,0.0472,0,0,0}</a:t>
            </a:r>
            <a:endParaRPr lang="zh-CN" altLang="en-US" dirty="0">
              <a:ea typeface="vivo type CN简 Regular" panose="0200050000000000000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44104" y="2728241"/>
            <a:ext cx="61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Regular" panose="02000500000000000000"/>
              </a:rPr>
              <a:t>{0.0547,0.0329,0,0,0,0.0161,0.0141,0.0136}</a:t>
            </a:r>
            <a:endParaRPr lang="zh-CN" altLang="en-US" dirty="0">
              <a:ea typeface="vivo type CN简 Regular" panose="0200050000000000000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855343" y="3157958"/>
            <a:ext cx="1854680" cy="105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5529531" y="3088563"/>
            <a:ext cx="2041324" cy="1121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033167" y="3225892"/>
            <a:ext cx="301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ea typeface="vivo type CN简 Regular" panose="02000500000000000000"/>
              </a:rPr>
              <a:t>计算两个数组的余弦距离，即为相似度</a:t>
            </a:r>
            <a:endParaRPr lang="zh-CN" altLang="en-US" sz="1600" dirty="0">
              <a:ea typeface="vivo type CN简 Regular" panose="0200050000000000000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041" y="5080913"/>
            <a:ext cx="4695238" cy="158095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3103041" y="4183153"/>
            <a:ext cx="61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Regular" panose="02000500000000000000"/>
              </a:rPr>
              <a:t>{0.0979,0.0842,0.0505,0.0478,0.0472   ,0          ,0          ,0}</a:t>
            </a:r>
            <a:endParaRPr lang="zh-CN" altLang="en-US" dirty="0">
              <a:ea typeface="vivo type CN简 Regular" panose="0200050000000000000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103041" y="4569364"/>
            <a:ext cx="61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Regular" panose="02000500000000000000"/>
              </a:rPr>
              <a:t>{0.0547,0.0329,0          ,0          ,0             ,0.0161,0.0141,0.0136}</a:t>
            </a:r>
            <a:endParaRPr lang="zh-CN" altLang="en-US" dirty="0">
              <a:ea typeface="vivo type CN简 Regular" panose="0200050000000000000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8729932" y="4485735"/>
            <a:ext cx="1181819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9972137" y="4254903"/>
            <a:ext cx="1250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Regular" panose="02000500000000000000"/>
              </a:rPr>
              <a:t>0.76784</a:t>
            </a:r>
            <a:endParaRPr lang="zh-CN" altLang="en-US" sz="2400" dirty="0">
              <a:ea typeface="vivo type CN简 Regular" panose="0200050000000000000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567191" y="3995890"/>
            <a:ext cx="17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ea typeface="vivo type CN简 Regular" panose="02000500000000000000"/>
              </a:rPr>
              <a:t>求出最终相似度</a:t>
            </a:r>
            <a:endParaRPr lang="zh-CN" altLang="en-US" sz="1600" dirty="0">
              <a:ea typeface="vivo type CN简 Regular" panose="02000500000000000000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10528543" y="4646761"/>
            <a:ext cx="17252" cy="1055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0498350" y="4911636"/>
            <a:ext cx="17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ea typeface="vivo type CN简 Regular" panose="02000500000000000000"/>
              </a:rPr>
              <a:t>&gt;</a:t>
            </a:r>
            <a:r>
              <a:rPr lang="zh-CN" altLang="en-US" sz="1600" dirty="0" smtClean="0">
                <a:ea typeface="vivo type CN简 Regular" panose="02000500000000000000"/>
              </a:rPr>
              <a:t>设定的阈值</a:t>
            </a:r>
            <a:endParaRPr lang="zh-CN" altLang="en-US" sz="1600" dirty="0">
              <a:ea typeface="vivo type CN简 Regular" panose="0200050000000000000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325969" y="5748397"/>
            <a:ext cx="323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vivo type CN简 Regular" panose="02000500000000000000"/>
              </a:rPr>
              <a:t>两篇文章属于一篇话题</a:t>
            </a:r>
          </a:p>
        </p:txBody>
      </p:sp>
    </p:spTree>
    <p:extLst>
      <p:ext uri="{BB962C8B-B14F-4D97-AF65-F5344CB8AC3E}">
        <p14:creationId xmlns:p14="http://schemas.microsoft.com/office/powerpoint/2010/main" val="28976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>
            <a:off x="3021048" y="4845010"/>
            <a:ext cx="8626" cy="64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432527086"/>
              </p:ext>
            </p:extLst>
          </p:nvPr>
        </p:nvGraphicFramePr>
        <p:xfrm>
          <a:off x="819911" y="1859900"/>
          <a:ext cx="10843001" cy="463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8344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809" y="1856048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任务：内容的时效性设置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809" y="2774009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完成方案：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25826" y="5598543"/>
            <a:ext cx="4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88135" y="5522434"/>
            <a:ext cx="354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体育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>
                <a:ea typeface="vivo type CN简 Light" panose="02000400000000000000"/>
              </a:rPr>
              <a:t> </a:t>
            </a:r>
            <a:r>
              <a:rPr lang="en-US" altLang="zh-CN" dirty="0" smtClean="0">
                <a:ea typeface="vivo type CN简 Light" panose="02000400000000000000"/>
              </a:rPr>
              <a:t>          </a:t>
            </a:r>
            <a:r>
              <a:rPr lang="en-US" altLang="zh-CN" dirty="0" smtClean="0">
                <a:ea typeface="vivo type CN简 Light" panose="02000400000000000000"/>
              </a:rPr>
              <a:t>2</a:t>
            </a:r>
            <a:r>
              <a:rPr lang="zh-CN" altLang="en-US" dirty="0">
                <a:ea typeface="vivo type CN简 Light" panose="02000400000000000000"/>
              </a:rPr>
              <a:t>天</a:t>
            </a:r>
            <a:endParaRPr lang="en-US" altLang="zh-CN" dirty="0">
              <a:ea typeface="vivo type CN简 Light" panose="02000400000000000000"/>
            </a:endParaRPr>
          </a:p>
          <a:p>
            <a:r>
              <a:rPr lang="zh-CN" altLang="en-US" dirty="0">
                <a:ea typeface="vivo type CN简 Light" panose="02000400000000000000"/>
              </a:rPr>
              <a:t>政治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 smtClean="0">
                <a:ea typeface="vivo type CN简 Light" panose="02000400000000000000"/>
              </a:rPr>
              <a:t>           </a:t>
            </a:r>
            <a:r>
              <a:rPr lang="en-US" altLang="zh-CN" dirty="0" smtClean="0">
                <a:ea typeface="vivo type CN简 Light" panose="02000400000000000000"/>
              </a:rPr>
              <a:t>3</a:t>
            </a:r>
            <a:r>
              <a:rPr lang="zh-CN" altLang="en-US" dirty="0">
                <a:ea typeface="vivo type CN简 Light" panose="02000400000000000000"/>
              </a:rPr>
              <a:t>天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615132" y="4817350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70473" y="5598543"/>
            <a:ext cx="286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7</a:t>
            </a:r>
            <a:r>
              <a:rPr lang="zh-CN" altLang="en-US" dirty="0" smtClean="0">
                <a:ea typeface="vivo type CN简 Light" panose="02000400000000000000"/>
              </a:rPr>
              <a:t>月</a:t>
            </a:r>
            <a:r>
              <a:rPr lang="en-US" altLang="zh-CN" dirty="0" smtClean="0">
                <a:ea typeface="vivo type CN简 Light" panose="02000400000000000000"/>
              </a:rPr>
              <a:t>21</a:t>
            </a:r>
            <a:r>
              <a:rPr lang="zh-CN" altLang="en-US" dirty="0" smtClean="0">
                <a:ea typeface="vivo type CN简 Light" panose="02000400000000000000"/>
              </a:rPr>
              <a:t>日，南京市市委</a:t>
            </a:r>
            <a:r>
              <a:rPr lang="en-US" altLang="zh-CN" dirty="0" smtClean="0">
                <a:ea typeface="vivo type CN简 Light" panose="02000400000000000000"/>
              </a:rPr>
              <a:t>..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206340" y="4813927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815532" y="2700896"/>
            <a:ext cx="8628" cy="8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54048" y="2224798"/>
            <a:ext cx="52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77509" y="2054565"/>
            <a:ext cx="15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孙杨事件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乔碧罗事件</a:t>
            </a:r>
            <a:endParaRPr lang="en-US" altLang="zh-CN" dirty="0" smtClean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201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2218" y="1213424"/>
            <a:ext cx="340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话题的识别与归类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1861" y="1962380"/>
            <a:ext cx="426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功能实现：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10327" y="4699882"/>
            <a:ext cx="1923691" cy="1086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一篇新的新闻进入数据库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2432979" y="5044938"/>
            <a:ext cx="905773" cy="39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3442654" y="4656747"/>
            <a:ext cx="3277323" cy="1086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与数据库的中保存的每一个话题中的每一篇文章进行相似度比较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734682" y="1059428"/>
            <a:ext cx="4606506" cy="1880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856008" y="1327914"/>
            <a:ext cx="1380226" cy="707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乔碧罗直播事件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037935" y="1343286"/>
            <a:ext cx="1380226" cy="707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乔碧罗直播间被封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404500" y="1962003"/>
            <a:ext cx="1600362" cy="707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乔碧罗永久禁止直播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5866" y="1951235"/>
            <a:ext cx="1518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话题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212965" y="2043904"/>
            <a:ext cx="4606506" cy="1880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7575761" y="3095673"/>
            <a:ext cx="1518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话题</a:t>
            </a:r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703984" y="2412900"/>
            <a:ext cx="1624329" cy="707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保时捷女车主被扇耳光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456536" y="2412900"/>
            <a:ext cx="1974259" cy="707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被保时捷女车主扇耳光男子回应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710487" y="3039728"/>
            <a:ext cx="1624329" cy="707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保时捷女车主身份曝光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361143" y="3858200"/>
            <a:ext cx="2267978" cy="707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保时捷女车主老公被停职调查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4822935" y="2983927"/>
            <a:ext cx="413299" cy="828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上箭头 11"/>
          <p:cNvSpPr/>
          <p:nvPr/>
        </p:nvSpPr>
        <p:spPr>
          <a:xfrm rot="3414509">
            <a:off x="6892841" y="3279570"/>
            <a:ext cx="419937" cy="9379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080103" y="3245445"/>
            <a:ext cx="124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相似度：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212965" y="3920748"/>
            <a:ext cx="336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相似度：</a:t>
            </a:r>
            <a:r>
              <a:rPr lang="en-US" altLang="zh-CN" dirty="0" smtClean="0"/>
              <a:t>0.52 &gt; </a:t>
            </a:r>
            <a:r>
              <a:rPr lang="zh-CN" altLang="en-US" dirty="0" smtClean="0"/>
              <a:t>设定的阈值</a:t>
            </a:r>
            <a:endParaRPr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6823879" y="5001803"/>
            <a:ext cx="855784" cy="39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7703984" y="4656747"/>
            <a:ext cx="4115487" cy="1086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存在超过阈值的相似度：归为该话题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不存在：自己成为一个独立的话题</a:t>
            </a:r>
            <a:endParaRPr lang="zh-CN" altLang="en-US" dirty="0"/>
          </a:p>
        </p:txBody>
      </p:sp>
      <p:sp>
        <p:nvSpPr>
          <p:cNvPr id="23" name="圆角右箭头 22"/>
          <p:cNvSpPr/>
          <p:nvPr/>
        </p:nvSpPr>
        <p:spPr>
          <a:xfrm flipH="1" flipV="1">
            <a:off x="9077078" y="5786811"/>
            <a:ext cx="878280" cy="7667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807064" y="5897804"/>
            <a:ext cx="3087411" cy="888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调整该话题内其他新闻的时效性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9959" y="1069829"/>
            <a:ext cx="6700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文章相似度的具体</a:t>
            </a:r>
            <a:r>
              <a:rPr lang="zh-CN" altLang="en-US" sz="2400" dirty="0" smtClean="0">
                <a:ea typeface="vivo type CN简 Light" panose="02000400000000000000"/>
              </a:rPr>
              <a:t>实现</a:t>
            </a:r>
            <a:r>
              <a:rPr lang="en-US" altLang="zh-CN" sz="2400" dirty="0" smtClean="0">
                <a:ea typeface="vivo type CN简 Light" panose="02000400000000000000"/>
              </a:rPr>
              <a:t>	</a:t>
            </a:r>
            <a:r>
              <a:rPr lang="zh-CN" altLang="en-US" sz="2400" dirty="0" smtClean="0">
                <a:ea typeface="vivo type CN简 Light" panose="02000400000000000000"/>
              </a:rPr>
              <a:t>参数</a:t>
            </a:r>
            <a:r>
              <a:rPr lang="zh-CN" altLang="en-US" sz="2400" dirty="0">
                <a:ea typeface="vivo type CN简 Light" panose="02000400000000000000"/>
              </a:rPr>
              <a:t>的</a:t>
            </a:r>
            <a:r>
              <a:rPr lang="zh-CN" altLang="en-US" sz="2400" dirty="0" smtClean="0">
                <a:ea typeface="vivo type CN简 Light" panose="02000400000000000000"/>
              </a:rPr>
              <a:t>确定</a:t>
            </a:r>
            <a:endParaRPr lang="en-US" altLang="zh-CN" sz="2400" dirty="0">
              <a:ea typeface="vivo type CN简 Light" panose="02000400000000000000"/>
            </a:endParaRPr>
          </a:p>
          <a:p>
            <a:endParaRPr lang="zh-CN" altLang="en-US" sz="2400" dirty="0">
              <a:ea typeface="vivo type CN简 Light" panose="0200040000000000000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743" y="3678497"/>
            <a:ext cx="6549957" cy="282138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39958" y="1523749"/>
            <a:ext cx="1179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 smtClean="0">
              <a:ea typeface="vivo type CN简 Light" panose="02000400000000000000"/>
            </a:endParaRPr>
          </a:p>
          <a:p>
            <a:r>
              <a:rPr lang="zh-CN" altLang="en-US" sz="2400" dirty="0" smtClean="0">
                <a:ea typeface="vivo type CN简 Light" panose="02000400000000000000"/>
              </a:rPr>
              <a:t>样本：人工选择</a:t>
            </a:r>
            <a:r>
              <a:rPr lang="en-US" altLang="zh-CN" sz="2400" dirty="0" smtClean="0">
                <a:ea typeface="vivo type CN简 Light" panose="02000400000000000000"/>
              </a:rPr>
              <a:t>200</a:t>
            </a:r>
            <a:r>
              <a:rPr lang="zh-CN" altLang="en-US" sz="2400" dirty="0" smtClean="0">
                <a:ea typeface="vivo type CN简 Light" panose="02000400000000000000"/>
              </a:rPr>
              <a:t>篇文章，其中</a:t>
            </a:r>
            <a:r>
              <a:rPr lang="en-US" altLang="zh-CN" sz="2400" dirty="0" smtClean="0">
                <a:ea typeface="vivo type CN简 Light" panose="02000400000000000000"/>
              </a:rPr>
              <a:t>165</a:t>
            </a:r>
            <a:r>
              <a:rPr lang="zh-CN" altLang="en-US" sz="2400" dirty="0" smtClean="0">
                <a:ea typeface="vivo type CN简 Light" panose="02000400000000000000"/>
              </a:rPr>
              <a:t>篇文章为单篇文章是一个话题，</a:t>
            </a:r>
            <a:r>
              <a:rPr lang="en-US" altLang="zh-CN" sz="2400" dirty="0" smtClean="0">
                <a:ea typeface="vivo type CN简 Light" panose="02000400000000000000"/>
              </a:rPr>
              <a:t>35</a:t>
            </a:r>
            <a:r>
              <a:rPr lang="zh-CN" altLang="en-US" sz="2400" dirty="0" smtClean="0">
                <a:ea typeface="vivo type CN简 Light" panose="02000400000000000000"/>
              </a:rPr>
              <a:t>篇文章中多篇文章可以组成一个话题。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9958" y="3094629"/>
            <a:ext cx="11790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对标题的权重</a:t>
            </a:r>
            <a:r>
              <a:rPr lang="en-US" altLang="zh-CN" sz="2400" dirty="0" smtClean="0">
                <a:ea typeface="vivo type CN简 Light" panose="02000400000000000000"/>
              </a:rPr>
              <a:t>weight</a:t>
            </a:r>
            <a:r>
              <a:rPr lang="zh-CN" altLang="en-US" sz="2400" dirty="0" smtClean="0">
                <a:ea typeface="vivo type CN简 Light" panose="02000400000000000000"/>
              </a:rPr>
              <a:t>、文章关键词提取数目</a:t>
            </a:r>
            <a:r>
              <a:rPr lang="en-US" altLang="zh-CN" sz="2400" dirty="0" smtClean="0">
                <a:ea typeface="vivo type CN简 Light" panose="02000400000000000000"/>
              </a:rPr>
              <a:t>count</a:t>
            </a:r>
            <a:r>
              <a:rPr lang="zh-CN" altLang="en-US" sz="2400" dirty="0" smtClean="0">
                <a:ea typeface="vivo type CN简 Light" panose="02000400000000000000"/>
              </a:rPr>
              <a:t>和相似度阈值</a:t>
            </a:r>
            <a:r>
              <a:rPr lang="en-US" altLang="zh-CN" sz="2400" dirty="0" smtClean="0">
                <a:ea typeface="vivo type CN简 Light" panose="02000400000000000000"/>
              </a:rPr>
              <a:t>threshold</a:t>
            </a:r>
            <a:r>
              <a:rPr lang="zh-CN" altLang="en-US" sz="2400" dirty="0" smtClean="0">
                <a:ea typeface="vivo type CN简 Light" panose="02000400000000000000"/>
              </a:rPr>
              <a:t>不断调整，找出效果最好的参数。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9958" y="4438544"/>
            <a:ext cx="4354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结果：当 </a:t>
            </a:r>
            <a:r>
              <a:rPr lang="en-US" altLang="zh-CN" sz="2400" dirty="0" smtClean="0">
                <a:ea typeface="vivo type CN简 Light" panose="02000400000000000000"/>
              </a:rPr>
              <a:t>weight = 3,</a:t>
            </a:r>
            <a:r>
              <a:rPr lang="en-US" altLang="zh-CN" sz="2400" dirty="0" smtClean="0">
                <a:ea typeface="vivo type CN简 Light" panose="02000400000000000000"/>
              </a:rPr>
              <a:t>count = 6</a:t>
            </a:r>
          </a:p>
          <a:p>
            <a:r>
              <a:rPr lang="en-US" altLang="zh-CN" sz="2400" dirty="0" smtClean="0">
                <a:ea typeface="vivo type CN简 Light" panose="02000400000000000000"/>
              </a:rPr>
              <a:t>,threshold = 0.35</a:t>
            </a:r>
            <a:r>
              <a:rPr lang="zh-CN" altLang="en-US" sz="2400" dirty="0" smtClean="0">
                <a:ea typeface="vivo type CN简 Light" panose="02000400000000000000"/>
              </a:rPr>
              <a:t>时</a:t>
            </a:r>
            <a:r>
              <a:rPr lang="en-US" altLang="zh-CN" sz="2400" dirty="0">
                <a:ea typeface="vivo type CN简 Light" panose="02000400000000000000"/>
              </a:rPr>
              <a:t>,</a:t>
            </a:r>
            <a:r>
              <a:rPr lang="zh-CN" altLang="en-US" sz="2400" dirty="0" smtClean="0">
                <a:ea typeface="vivo type CN简 Light" panose="02000400000000000000"/>
              </a:rPr>
              <a:t>在</a:t>
            </a:r>
            <a:r>
              <a:rPr lang="en-US" altLang="zh-CN" sz="2400" dirty="0" smtClean="0">
                <a:ea typeface="vivo type CN简 Light" panose="02000400000000000000"/>
              </a:rPr>
              <a:t>200</a:t>
            </a:r>
            <a:r>
              <a:rPr lang="zh-CN" altLang="en-US" sz="2400" dirty="0" smtClean="0">
                <a:ea typeface="vivo type CN简 Light" panose="02000400000000000000"/>
              </a:rPr>
              <a:t>篇样本下分类准确率达到</a:t>
            </a:r>
            <a:r>
              <a:rPr lang="en-US" altLang="zh-CN" sz="2400" dirty="0" smtClean="0">
                <a:ea typeface="vivo type CN简 Light" panose="02000400000000000000"/>
              </a:rPr>
              <a:t>97%,</a:t>
            </a:r>
          </a:p>
          <a:p>
            <a:r>
              <a:rPr lang="zh-CN" altLang="en-US" sz="2400" dirty="0" smtClean="0">
                <a:ea typeface="vivo type CN简 Light" panose="02000400000000000000"/>
              </a:rPr>
              <a:t>其中</a:t>
            </a:r>
            <a:r>
              <a:rPr lang="en-US" altLang="zh-CN" sz="2400" dirty="0" smtClean="0">
                <a:ea typeface="vivo type CN简 Light" panose="02000400000000000000"/>
              </a:rPr>
              <a:t>35</a:t>
            </a:r>
            <a:r>
              <a:rPr lang="zh-CN" altLang="en-US" sz="2400" dirty="0" smtClean="0">
                <a:ea typeface="vivo type CN简 Light" panose="02000400000000000000"/>
              </a:rPr>
              <a:t>篇文章有</a:t>
            </a:r>
            <a:r>
              <a:rPr lang="en-US" altLang="zh-CN" sz="2400" dirty="0" smtClean="0">
                <a:ea typeface="vivo type CN简 Light" panose="02000400000000000000"/>
              </a:rPr>
              <a:t>32</a:t>
            </a:r>
            <a:r>
              <a:rPr lang="zh-CN" altLang="en-US" sz="2400" dirty="0" smtClean="0">
                <a:ea typeface="vivo type CN简 Light" panose="02000400000000000000"/>
              </a:rPr>
              <a:t>篇成功分类，精准率达到</a:t>
            </a:r>
            <a:r>
              <a:rPr lang="en-US" altLang="zh-CN" sz="2400" dirty="0" smtClean="0">
                <a:ea typeface="vivo type CN简 Light" panose="02000400000000000000"/>
              </a:rPr>
              <a:t>91%</a:t>
            </a:r>
            <a:r>
              <a:rPr lang="zh-CN" altLang="en-US" sz="2400" dirty="0" smtClean="0">
                <a:ea typeface="vivo type CN简 Light" panose="02000400000000000000"/>
              </a:rPr>
              <a:t>。</a:t>
            </a:r>
            <a:endParaRPr lang="zh-CN" altLang="en-US" sz="24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6905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>
            <a:off x="3021048" y="4845010"/>
            <a:ext cx="8626" cy="64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965133178"/>
              </p:ext>
            </p:extLst>
          </p:nvPr>
        </p:nvGraphicFramePr>
        <p:xfrm>
          <a:off x="819911" y="1859900"/>
          <a:ext cx="10843001" cy="463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8344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809" y="1856048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任务：内容的时效性设置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809" y="2774009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完成方案：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25826" y="5598543"/>
            <a:ext cx="4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88135" y="5522434"/>
            <a:ext cx="354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体育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>
                <a:ea typeface="vivo type CN简 Light" panose="02000400000000000000"/>
              </a:rPr>
              <a:t> </a:t>
            </a:r>
            <a:r>
              <a:rPr lang="en-US" altLang="zh-CN" dirty="0" smtClean="0">
                <a:ea typeface="vivo type CN简 Light" panose="02000400000000000000"/>
              </a:rPr>
              <a:t>          </a:t>
            </a:r>
            <a:r>
              <a:rPr lang="en-US" altLang="zh-CN" dirty="0" smtClean="0">
                <a:ea typeface="vivo type CN简 Light" panose="02000400000000000000"/>
              </a:rPr>
              <a:t>2</a:t>
            </a:r>
            <a:r>
              <a:rPr lang="zh-CN" altLang="en-US" dirty="0">
                <a:ea typeface="vivo type CN简 Light" panose="02000400000000000000"/>
              </a:rPr>
              <a:t>天</a:t>
            </a:r>
            <a:endParaRPr lang="en-US" altLang="zh-CN" dirty="0">
              <a:ea typeface="vivo type CN简 Light" panose="02000400000000000000"/>
            </a:endParaRPr>
          </a:p>
          <a:p>
            <a:r>
              <a:rPr lang="zh-CN" altLang="en-US" dirty="0">
                <a:ea typeface="vivo type CN简 Light" panose="02000400000000000000"/>
              </a:rPr>
              <a:t>政治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 smtClean="0">
                <a:ea typeface="vivo type CN简 Light" panose="02000400000000000000"/>
              </a:rPr>
              <a:t>           </a:t>
            </a:r>
            <a:r>
              <a:rPr lang="en-US" altLang="zh-CN" dirty="0" smtClean="0">
                <a:ea typeface="vivo type CN简 Light" panose="02000400000000000000"/>
              </a:rPr>
              <a:t>3</a:t>
            </a:r>
            <a:r>
              <a:rPr lang="zh-CN" altLang="en-US" dirty="0">
                <a:ea typeface="vivo type CN简 Light" panose="02000400000000000000"/>
              </a:rPr>
              <a:t>天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615132" y="4817350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70473" y="5598543"/>
            <a:ext cx="286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7</a:t>
            </a:r>
            <a:r>
              <a:rPr lang="zh-CN" altLang="en-US" dirty="0" smtClean="0">
                <a:ea typeface="vivo type CN简 Light" panose="02000400000000000000"/>
              </a:rPr>
              <a:t>月</a:t>
            </a:r>
            <a:r>
              <a:rPr lang="en-US" altLang="zh-CN" dirty="0" smtClean="0">
                <a:ea typeface="vivo type CN简 Light" panose="02000400000000000000"/>
              </a:rPr>
              <a:t>21</a:t>
            </a:r>
            <a:r>
              <a:rPr lang="zh-CN" altLang="en-US" dirty="0" smtClean="0">
                <a:ea typeface="vivo type CN简 Light" panose="02000400000000000000"/>
              </a:rPr>
              <a:t>日，南京市市委</a:t>
            </a:r>
            <a:r>
              <a:rPr lang="en-US" altLang="zh-CN" dirty="0" smtClean="0">
                <a:ea typeface="vivo type CN简 Light" panose="02000400000000000000"/>
              </a:rPr>
              <a:t>..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206340" y="4813927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815532" y="2700896"/>
            <a:ext cx="8628" cy="8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54048" y="2224798"/>
            <a:ext cx="52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77509" y="2054565"/>
            <a:ext cx="15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孙杨事件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乔碧罗事件</a:t>
            </a:r>
            <a:endParaRPr lang="en-US" altLang="zh-CN" dirty="0" smtClean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239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6076" y="1443890"/>
            <a:ext cx="67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根据</a:t>
            </a:r>
            <a:r>
              <a:rPr lang="en-US" altLang="zh-CN" sz="2400" dirty="0" smtClean="0">
                <a:ea typeface="vivo type CN简 Light" panose="02000400000000000000"/>
              </a:rPr>
              <a:t>CTR</a:t>
            </a:r>
            <a:r>
              <a:rPr lang="zh-CN" altLang="en-US" sz="2400" dirty="0" smtClean="0">
                <a:ea typeface="vivo type CN简 Light" panose="02000400000000000000"/>
              </a:rPr>
              <a:t>（点击通过率）对文章时效性进行调整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6076" y="2240273"/>
            <a:ext cx="958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出发点：</a:t>
            </a:r>
            <a:r>
              <a:rPr lang="en-US" altLang="zh-CN" sz="2400" dirty="0" smtClean="0">
                <a:ea typeface="vivo type CN简 Light" panose="02000400000000000000"/>
              </a:rPr>
              <a:t>CTR</a:t>
            </a:r>
            <a:r>
              <a:rPr lang="zh-CN" altLang="en-US" sz="2400" dirty="0" smtClean="0">
                <a:ea typeface="vivo type CN简 Light" panose="02000400000000000000"/>
              </a:rPr>
              <a:t>反映了一篇文章的热度，侧面反映了该文章的质量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2385" y="3069391"/>
            <a:ext cx="108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调整策略：设置定时任务查看文章</a:t>
            </a:r>
            <a:r>
              <a:rPr lang="en-US" altLang="zh-CN" sz="2400" dirty="0" smtClean="0">
                <a:ea typeface="vivo type CN简 Light" panose="02000400000000000000"/>
              </a:rPr>
              <a:t>CTR</a:t>
            </a:r>
            <a:r>
              <a:rPr lang="zh-CN" altLang="en-US" sz="2400" dirty="0" smtClean="0">
                <a:ea typeface="vivo type CN简 Light" panose="02000400000000000000"/>
              </a:rPr>
              <a:t>，如果超过设定的阈值则延长其时效性</a:t>
            </a:r>
            <a:endParaRPr lang="zh-CN" altLang="en-US" sz="2400" dirty="0">
              <a:ea typeface="vivo type CN简 Light" panose="0200040000000000000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282" y="3531056"/>
            <a:ext cx="8116967" cy="308064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1440611" y="6176513"/>
            <a:ext cx="3640347" cy="3521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718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>
            <a:off x="3021048" y="4845010"/>
            <a:ext cx="8626" cy="64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632377178"/>
              </p:ext>
            </p:extLst>
          </p:nvPr>
        </p:nvGraphicFramePr>
        <p:xfrm>
          <a:off x="819911" y="1859900"/>
          <a:ext cx="10843001" cy="463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8344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809" y="1856048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任务：内容的时效性设置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809" y="2774009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完成方案：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25826" y="5598543"/>
            <a:ext cx="4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88135" y="5522434"/>
            <a:ext cx="354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体育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>
                <a:ea typeface="vivo type CN简 Light" panose="02000400000000000000"/>
              </a:rPr>
              <a:t> </a:t>
            </a:r>
            <a:r>
              <a:rPr lang="en-US" altLang="zh-CN" dirty="0" smtClean="0">
                <a:ea typeface="vivo type CN简 Light" panose="02000400000000000000"/>
              </a:rPr>
              <a:t>          </a:t>
            </a:r>
            <a:r>
              <a:rPr lang="en-US" altLang="zh-CN" dirty="0" smtClean="0">
                <a:ea typeface="vivo type CN简 Light" panose="02000400000000000000"/>
              </a:rPr>
              <a:t>2</a:t>
            </a:r>
            <a:r>
              <a:rPr lang="zh-CN" altLang="en-US" dirty="0">
                <a:ea typeface="vivo type CN简 Light" panose="02000400000000000000"/>
              </a:rPr>
              <a:t>天</a:t>
            </a:r>
            <a:endParaRPr lang="en-US" altLang="zh-CN" dirty="0">
              <a:ea typeface="vivo type CN简 Light" panose="02000400000000000000"/>
            </a:endParaRPr>
          </a:p>
          <a:p>
            <a:r>
              <a:rPr lang="zh-CN" altLang="en-US" dirty="0">
                <a:ea typeface="vivo type CN简 Light" panose="02000400000000000000"/>
              </a:rPr>
              <a:t>政治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 smtClean="0">
                <a:ea typeface="vivo type CN简 Light" panose="02000400000000000000"/>
              </a:rPr>
              <a:t>           </a:t>
            </a:r>
            <a:r>
              <a:rPr lang="en-US" altLang="zh-CN" dirty="0" smtClean="0">
                <a:ea typeface="vivo type CN简 Light" panose="02000400000000000000"/>
              </a:rPr>
              <a:t>3</a:t>
            </a:r>
            <a:r>
              <a:rPr lang="zh-CN" altLang="en-US" dirty="0">
                <a:ea typeface="vivo type CN简 Light" panose="02000400000000000000"/>
              </a:rPr>
              <a:t>天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615132" y="4817350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70473" y="5598543"/>
            <a:ext cx="286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7</a:t>
            </a:r>
            <a:r>
              <a:rPr lang="zh-CN" altLang="en-US" dirty="0" smtClean="0">
                <a:ea typeface="vivo type CN简 Light" panose="02000400000000000000"/>
              </a:rPr>
              <a:t>月</a:t>
            </a:r>
            <a:r>
              <a:rPr lang="en-US" altLang="zh-CN" dirty="0" smtClean="0">
                <a:ea typeface="vivo type CN简 Light" panose="02000400000000000000"/>
              </a:rPr>
              <a:t>21</a:t>
            </a:r>
            <a:r>
              <a:rPr lang="zh-CN" altLang="en-US" dirty="0" smtClean="0">
                <a:ea typeface="vivo type CN简 Light" panose="02000400000000000000"/>
              </a:rPr>
              <a:t>日，南京市市委</a:t>
            </a:r>
            <a:r>
              <a:rPr lang="en-US" altLang="zh-CN" dirty="0" smtClean="0">
                <a:ea typeface="vivo type CN简 Light" panose="02000400000000000000"/>
              </a:rPr>
              <a:t>..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206340" y="4813927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815532" y="2700896"/>
            <a:ext cx="8628" cy="8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54048" y="2224798"/>
            <a:ext cx="52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77509" y="2054565"/>
            <a:ext cx="15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孙杨事件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乔碧罗事件</a:t>
            </a:r>
            <a:endParaRPr lang="en-US" altLang="zh-CN" dirty="0" smtClean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47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7332" y="1114332"/>
            <a:ext cx="340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Web</a:t>
            </a:r>
            <a:r>
              <a:rPr lang="zh-CN" altLang="en-US" sz="2400" dirty="0" smtClean="0">
                <a:ea typeface="vivo type CN简 Light" panose="02000400000000000000"/>
              </a:rPr>
              <a:t>项目构建</a:t>
            </a:r>
            <a:endParaRPr lang="zh-CN" altLang="en-US" sz="2400" dirty="0">
              <a:ea typeface="vivo type CN简 Light" panose="0200040000000000000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578" y="1713813"/>
            <a:ext cx="10059976" cy="490679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373923" y="1327914"/>
            <a:ext cx="898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前端</a:t>
            </a:r>
            <a:r>
              <a:rPr lang="en-US" altLang="zh-CN" dirty="0">
                <a:ea typeface="vivo type CN简 Light" panose="02000400000000000000"/>
              </a:rPr>
              <a:t>:Vue.js + elementUI	</a:t>
            </a:r>
            <a:r>
              <a:rPr lang="zh-CN" altLang="en-US" dirty="0">
                <a:ea typeface="vivo type CN简 Light" panose="02000400000000000000"/>
              </a:rPr>
              <a:t>实现功能</a:t>
            </a:r>
            <a:r>
              <a:rPr lang="en-US" altLang="zh-CN" dirty="0">
                <a:ea typeface="vivo type CN简 Light" panose="02000400000000000000"/>
              </a:rPr>
              <a:t>:</a:t>
            </a:r>
            <a:r>
              <a:rPr lang="zh-CN" altLang="en-US" dirty="0">
                <a:ea typeface="vivo type CN简 Light" panose="02000400000000000000"/>
              </a:rPr>
              <a:t>内容列表展示、内容查看、内容的添加和删除</a:t>
            </a:r>
          </a:p>
        </p:txBody>
      </p:sp>
    </p:spTree>
    <p:extLst>
      <p:ext uri="{BB962C8B-B14F-4D97-AF65-F5344CB8AC3E}">
        <p14:creationId xmlns:p14="http://schemas.microsoft.com/office/powerpoint/2010/main" val="12624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7959" y="1278342"/>
            <a:ext cx="340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Web</a:t>
            </a:r>
            <a:r>
              <a:rPr lang="zh-CN" altLang="en-US" sz="2400" dirty="0" smtClean="0">
                <a:ea typeface="vivo type CN简 Light" panose="02000400000000000000"/>
              </a:rPr>
              <a:t>项目构建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3923" y="1327914"/>
            <a:ext cx="898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前端</a:t>
            </a:r>
            <a:r>
              <a:rPr lang="en-US" altLang="zh-CN" dirty="0">
                <a:ea typeface="vivo type CN简 Light" panose="02000400000000000000"/>
              </a:rPr>
              <a:t>:Vue.js + elementUI	</a:t>
            </a:r>
            <a:r>
              <a:rPr lang="zh-CN" altLang="en-US" dirty="0">
                <a:ea typeface="vivo type CN简 Light" panose="02000400000000000000"/>
              </a:rPr>
              <a:t>实现功能</a:t>
            </a:r>
            <a:r>
              <a:rPr lang="en-US" altLang="zh-CN" dirty="0">
                <a:ea typeface="vivo type CN简 Light" panose="02000400000000000000"/>
              </a:rPr>
              <a:t>:</a:t>
            </a:r>
            <a:r>
              <a:rPr lang="zh-CN" altLang="en-US" dirty="0">
                <a:ea typeface="vivo type CN简 Light" panose="02000400000000000000"/>
              </a:rPr>
              <a:t>内容列表展示、内容查看、内容的添加和删除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595" y="1868194"/>
            <a:ext cx="9014903" cy="43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0706" y="1278896"/>
            <a:ext cx="340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Web</a:t>
            </a:r>
            <a:r>
              <a:rPr lang="zh-CN" altLang="en-US" sz="2400" dirty="0" smtClean="0">
                <a:ea typeface="vivo type CN简 Light" panose="02000400000000000000"/>
              </a:rPr>
              <a:t>项目构建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3923" y="1327914"/>
            <a:ext cx="898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前端</a:t>
            </a:r>
            <a:r>
              <a:rPr lang="en-US" altLang="zh-CN" dirty="0">
                <a:ea typeface="vivo type CN简 Light" panose="02000400000000000000"/>
              </a:rPr>
              <a:t>:Vue.js + elementUI	</a:t>
            </a:r>
            <a:r>
              <a:rPr lang="zh-CN" altLang="en-US" dirty="0">
                <a:ea typeface="vivo type CN简 Light" panose="02000400000000000000"/>
              </a:rPr>
              <a:t>实现功能</a:t>
            </a:r>
            <a:r>
              <a:rPr lang="en-US" altLang="zh-CN" dirty="0">
                <a:ea typeface="vivo type CN简 Light" panose="02000400000000000000"/>
              </a:rPr>
              <a:t>:</a:t>
            </a:r>
            <a:r>
              <a:rPr lang="zh-CN" altLang="en-US" dirty="0">
                <a:ea typeface="vivo type CN简 Light" panose="02000400000000000000"/>
              </a:rPr>
              <a:t>内容列表展示、内容查看、内容的添加和删除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71" y="1904205"/>
            <a:ext cx="9476190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0706" y="1278896"/>
            <a:ext cx="340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Web</a:t>
            </a:r>
            <a:r>
              <a:rPr lang="zh-CN" altLang="en-US" sz="2400" dirty="0" smtClean="0">
                <a:ea typeface="vivo type CN简 Light" panose="02000400000000000000"/>
              </a:rPr>
              <a:t>项目构建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3923" y="1327914"/>
            <a:ext cx="898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项目的测试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0706" y="1856948"/>
            <a:ext cx="9177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爬取百度新闻中的热点新闻 每</a:t>
            </a:r>
            <a:r>
              <a:rPr lang="en-US" altLang="zh-CN" sz="2400" dirty="0" smtClean="0">
                <a:ea typeface="vivo type CN简 Light" panose="02000400000000000000"/>
              </a:rPr>
              <a:t>30</a:t>
            </a:r>
            <a:r>
              <a:rPr lang="zh-CN" altLang="en-US" sz="2400" dirty="0" smtClean="0">
                <a:ea typeface="vivo type CN简 Light" panose="02000400000000000000"/>
              </a:rPr>
              <a:t>分钟爬取一次</a:t>
            </a:r>
            <a:endParaRPr lang="zh-CN" altLang="en-US" sz="2400" dirty="0">
              <a:ea typeface="vivo type CN简 Light" panose="0200040000000000000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33" y="2318613"/>
            <a:ext cx="5666667" cy="10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07" y="3507349"/>
            <a:ext cx="7882569" cy="307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060" y="5716396"/>
            <a:ext cx="6114286" cy="866667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4365944" y="4144303"/>
            <a:ext cx="603443" cy="42018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647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11964" y="3245719"/>
            <a:ext cx="816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ea typeface="vivo type CN简 Light" panose="02000400000000000000"/>
              </a:rPr>
              <a:t>项目中的技术点、优化点以及遇到的问题</a:t>
            </a:r>
            <a:endParaRPr lang="zh-CN" altLang="en-US" sz="32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094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>
            <a:off x="3021048" y="4845010"/>
            <a:ext cx="8626" cy="64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649953373"/>
              </p:ext>
            </p:extLst>
          </p:nvPr>
        </p:nvGraphicFramePr>
        <p:xfrm>
          <a:off x="819911" y="1859900"/>
          <a:ext cx="10843001" cy="463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8344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809" y="1856048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任务：内容的时效性设置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809" y="2774009"/>
            <a:ext cx="413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完成方案：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25826" y="5598543"/>
            <a:ext cx="4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88135" y="5522434"/>
            <a:ext cx="354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体育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>
                <a:ea typeface="vivo type CN简 Light" panose="02000400000000000000"/>
              </a:rPr>
              <a:t> </a:t>
            </a:r>
            <a:r>
              <a:rPr lang="en-US" altLang="zh-CN" dirty="0" smtClean="0">
                <a:ea typeface="vivo type CN简 Light" panose="02000400000000000000"/>
              </a:rPr>
              <a:t>          </a:t>
            </a:r>
            <a:r>
              <a:rPr lang="en-US" altLang="zh-CN" dirty="0" smtClean="0">
                <a:ea typeface="vivo type CN简 Light" panose="02000400000000000000"/>
              </a:rPr>
              <a:t>2</a:t>
            </a:r>
            <a:r>
              <a:rPr lang="zh-CN" altLang="en-US" dirty="0">
                <a:ea typeface="vivo type CN简 Light" panose="02000400000000000000"/>
              </a:rPr>
              <a:t>天</a:t>
            </a:r>
            <a:endParaRPr lang="en-US" altLang="zh-CN" dirty="0">
              <a:ea typeface="vivo type CN简 Light" panose="02000400000000000000"/>
            </a:endParaRPr>
          </a:p>
          <a:p>
            <a:r>
              <a:rPr lang="zh-CN" altLang="en-US" dirty="0">
                <a:ea typeface="vivo type CN简 Light" panose="02000400000000000000"/>
              </a:rPr>
              <a:t>政治</a:t>
            </a:r>
            <a:r>
              <a:rPr lang="zh-CN" altLang="en-US" dirty="0" smtClean="0">
                <a:ea typeface="vivo type CN简 Light" panose="02000400000000000000"/>
              </a:rPr>
              <a:t>：</a:t>
            </a:r>
            <a:r>
              <a:rPr lang="en-US" altLang="zh-CN" dirty="0" smtClean="0">
                <a:ea typeface="vivo type CN简 Light" panose="02000400000000000000"/>
              </a:rPr>
              <a:t>	</a:t>
            </a:r>
            <a:r>
              <a:rPr lang="en-US" altLang="zh-CN" dirty="0" smtClean="0">
                <a:ea typeface="vivo type CN简 Light" panose="02000400000000000000"/>
              </a:rPr>
              <a:t>           </a:t>
            </a:r>
            <a:r>
              <a:rPr lang="en-US" altLang="zh-CN" dirty="0" smtClean="0">
                <a:ea typeface="vivo type CN简 Light" panose="02000400000000000000"/>
              </a:rPr>
              <a:t>3</a:t>
            </a:r>
            <a:r>
              <a:rPr lang="zh-CN" altLang="en-US" dirty="0">
                <a:ea typeface="vivo type CN简 Light" panose="02000400000000000000"/>
              </a:rPr>
              <a:t>天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615132" y="4817350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70473" y="5598543"/>
            <a:ext cx="286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7</a:t>
            </a:r>
            <a:r>
              <a:rPr lang="zh-CN" altLang="en-US" dirty="0" smtClean="0">
                <a:ea typeface="vivo type CN简 Light" panose="02000400000000000000"/>
              </a:rPr>
              <a:t>月</a:t>
            </a:r>
            <a:r>
              <a:rPr lang="en-US" altLang="zh-CN" dirty="0" smtClean="0">
                <a:ea typeface="vivo type CN简 Light" panose="02000400000000000000"/>
              </a:rPr>
              <a:t>21</a:t>
            </a:r>
            <a:r>
              <a:rPr lang="zh-CN" altLang="en-US" dirty="0" smtClean="0">
                <a:ea typeface="vivo type CN简 Light" panose="02000400000000000000"/>
              </a:rPr>
              <a:t>日，南京市市委</a:t>
            </a:r>
            <a:r>
              <a:rPr lang="en-US" altLang="zh-CN" dirty="0" smtClean="0">
                <a:ea typeface="vivo type CN简 Light" panose="02000400000000000000"/>
              </a:rPr>
              <a:t>..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206340" y="4813927"/>
            <a:ext cx="5750" cy="6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815532" y="2700896"/>
            <a:ext cx="8628" cy="80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54048" y="2224798"/>
            <a:ext cx="52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e.g.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77509" y="2054565"/>
            <a:ext cx="15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孙杨事件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乔碧罗事件</a:t>
            </a:r>
            <a:endParaRPr lang="en-US" altLang="zh-CN" dirty="0" smtClean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402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5640" y="1274932"/>
            <a:ext cx="459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Web</a:t>
            </a:r>
            <a:r>
              <a:rPr lang="zh-CN" altLang="en-US" sz="2400" dirty="0" smtClean="0">
                <a:ea typeface="vivo type CN简 Light" panose="02000400000000000000"/>
              </a:rPr>
              <a:t>项目构建技术点与优化点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66017" y="1308404"/>
            <a:ext cx="473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后端：</a:t>
            </a:r>
            <a:r>
              <a:rPr lang="en-US" altLang="zh-CN" dirty="0" smtClean="0">
                <a:ea typeface="vivo type CN简 Light" panose="02000400000000000000"/>
              </a:rPr>
              <a:t>SpringBoot + MyBatis</a:t>
            </a:r>
            <a:r>
              <a:rPr lang="en-US" altLang="zh-CN" dirty="0">
                <a:ea typeface="vivo type CN简 Light" panose="02000400000000000000"/>
              </a:rPr>
              <a:t>	</a:t>
            </a:r>
            <a:r>
              <a:rPr lang="en-US" altLang="zh-CN" dirty="0" smtClean="0">
                <a:ea typeface="vivo type CN简 Light" panose="02000400000000000000"/>
              </a:rPr>
              <a:t>+ MySQL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1916" y="2104586"/>
            <a:ext cx="314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vivo type CN简 Light" panose="02000400000000000000"/>
              </a:rPr>
              <a:t>Redis </a:t>
            </a:r>
            <a:r>
              <a:rPr lang="zh-CN" altLang="en-US" dirty="0">
                <a:ea typeface="vivo type CN简 Light" panose="02000400000000000000"/>
              </a:rPr>
              <a:t>作新闻内容缓存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1916" y="3210800"/>
            <a:ext cx="652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vivo type CN简 Light" panose="02000400000000000000"/>
              </a:rPr>
              <a:t>RabbitMQ </a:t>
            </a:r>
            <a:r>
              <a:rPr lang="zh-CN" altLang="en-US" dirty="0">
                <a:ea typeface="vivo type CN简 Light" panose="02000400000000000000"/>
              </a:rPr>
              <a:t>作消息队列，负责异步执行调整主题内新闻时效性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6207" y="4426727"/>
            <a:ext cx="652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vivo type CN简 Light" panose="02000400000000000000"/>
              </a:rPr>
              <a:t>MySQL </a:t>
            </a:r>
            <a:r>
              <a:rPr lang="zh-CN" altLang="en-US" dirty="0">
                <a:ea typeface="vivo type CN简 Light" panose="02000400000000000000"/>
              </a:rPr>
              <a:t>设置定时任务</a:t>
            </a:r>
            <a:r>
              <a:rPr lang="zh-CN" altLang="en-US" dirty="0" smtClean="0">
                <a:ea typeface="vivo type CN简 Light" panose="02000400000000000000"/>
              </a:rPr>
              <a:t>，处理过期</a:t>
            </a:r>
            <a:r>
              <a:rPr lang="zh-CN" altLang="en-US" dirty="0">
                <a:ea typeface="vivo type CN简 Light" panose="02000400000000000000"/>
              </a:rPr>
              <a:t>的</a:t>
            </a:r>
            <a:r>
              <a:rPr lang="zh-CN" altLang="en-US" dirty="0" smtClean="0">
                <a:ea typeface="vivo type CN简 Light" panose="02000400000000000000"/>
              </a:rPr>
              <a:t>内容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6207" y="5579864"/>
            <a:ext cx="652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vivo type CN简 Light" panose="02000400000000000000"/>
              </a:rPr>
              <a:t>Logback </a:t>
            </a:r>
            <a:r>
              <a:rPr lang="zh-CN" altLang="en-US" dirty="0" smtClean="0">
                <a:ea typeface="vivo type CN简 Light" panose="02000400000000000000"/>
              </a:rPr>
              <a:t>作为日志系统 记录时效性调整情况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95292" y="1946480"/>
            <a:ext cx="1492370" cy="597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vivo type CN简 Light" panose="02000400000000000000"/>
              </a:rPr>
              <a:t>访问接口请求内容</a:t>
            </a:r>
          </a:p>
        </p:txBody>
      </p:sp>
      <p:cxnSp>
        <p:nvCxnSpPr>
          <p:cNvPr id="13" name="直接箭头连接符 12"/>
          <p:cNvCxnSpPr>
            <a:endCxn id="20" idx="1"/>
          </p:cNvCxnSpPr>
          <p:nvPr/>
        </p:nvCxnSpPr>
        <p:spPr>
          <a:xfrm flipV="1">
            <a:off x="4779809" y="2000102"/>
            <a:ext cx="1316191" cy="30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096000" y="1687160"/>
            <a:ext cx="1417608" cy="625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vivo type CN简 Light" panose="02000400000000000000"/>
              </a:rPr>
              <a:t>缓存命中，直接返回</a:t>
            </a:r>
          </a:p>
        </p:txBody>
      </p:sp>
      <p:sp>
        <p:nvSpPr>
          <p:cNvPr id="21" name="矩形 20"/>
          <p:cNvSpPr/>
          <p:nvPr/>
        </p:nvSpPr>
        <p:spPr>
          <a:xfrm>
            <a:off x="5952226" y="2434128"/>
            <a:ext cx="2406770" cy="627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vivo type CN简 Light" panose="02000400000000000000"/>
              </a:rPr>
              <a:t>缓存命中失败，从数据库查找返回</a:t>
            </a:r>
          </a:p>
        </p:txBody>
      </p:sp>
      <p:cxnSp>
        <p:nvCxnSpPr>
          <p:cNvPr id="22" name="直接箭头连接符 21"/>
          <p:cNvCxnSpPr>
            <a:endCxn id="21" idx="1"/>
          </p:cNvCxnSpPr>
          <p:nvPr/>
        </p:nvCxnSpPr>
        <p:spPr>
          <a:xfrm>
            <a:off x="4779809" y="2415166"/>
            <a:ext cx="1172417" cy="332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27" idx="1"/>
          </p:cNvCxnSpPr>
          <p:nvPr/>
        </p:nvCxnSpPr>
        <p:spPr>
          <a:xfrm>
            <a:off x="8358996" y="2747686"/>
            <a:ext cx="6556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014602" y="2443747"/>
            <a:ext cx="2096219" cy="607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vivo type CN简 Light" panose="02000400000000000000"/>
              </a:rPr>
              <a:t>设置过期时间，存入缓存</a:t>
            </a:r>
          </a:p>
        </p:txBody>
      </p:sp>
      <p:sp>
        <p:nvSpPr>
          <p:cNvPr id="28" name="矩形 27"/>
          <p:cNvSpPr/>
          <p:nvPr/>
        </p:nvSpPr>
        <p:spPr>
          <a:xfrm>
            <a:off x="3295293" y="3712597"/>
            <a:ext cx="1492368" cy="557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vivo type CN简 Light" panose="02000400000000000000"/>
              </a:rPr>
              <a:t>前端传入内容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4787660" y="4020847"/>
            <a:ext cx="767751" cy="1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555411" y="3553885"/>
            <a:ext cx="2182483" cy="933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a typeface="vivo type CN简 Light" panose="02000400000000000000"/>
              </a:rPr>
              <a:t>执行分类逻辑和时间提取逻辑后，得出时效性直接返回</a:t>
            </a:r>
          </a:p>
        </p:txBody>
      </p:sp>
      <p:cxnSp>
        <p:nvCxnSpPr>
          <p:cNvPr id="38" name="直接箭头连接符 37"/>
          <p:cNvCxnSpPr>
            <a:stCxn id="33" idx="3"/>
          </p:cNvCxnSpPr>
          <p:nvPr/>
        </p:nvCxnSpPr>
        <p:spPr>
          <a:xfrm>
            <a:off x="7737894" y="4020847"/>
            <a:ext cx="681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419381" y="3712597"/>
            <a:ext cx="1492368" cy="557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ea typeface="vivo type CN简 Light" panose="02000400000000000000"/>
              </a:rPr>
              <a:t>将内容存入消息队列</a:t>
            </a:r>
            <a:endParaRPr lang="zh-CN" altLang="en-US" dirty="0">
              <a:solidFill>
                <a:schemeClr val="bg1"/>
              </a:solidFill>
              <a:ea typeface="vivo type CN简 Light" panose="0200040000000000000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3527" y="5088041"/>
            <a:ext cx="2173857" cy="983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ea typeface="vivo type CN简 Light" panose="02000400000000000000"/>
              </a:rPr>
              <a:t>异步从消息队列中取出内容，执行话题调整逻辑</a:t>
            </a:r>
            <a:endParaRPr lang="zh-CN" altLang="en-US" dirty="0">
              <a:solidFill>
                <a:schemeClr val="bg1"/>
              </a:solidFill>
              <a:ea typeface="vivo type CN简 Light" panose="02000400000000000000"/>
            </a:endParaRPr>
          </a:p>
        </p:txBody>
      </p:sp>
      <p:cxnSp>
        <p:nvCxnSpPr>
          <p:cNvPr id="42" name="直接箭头连接符 41"/>
          <p:cNvCxnSpPr>
            <a:endCxn id="39" idx="2"/>
          </p:cNvCxnSpPr>
          <p:nvPr/>
        </p:nvCxnSpPr>
        <p:spPr>
          <a:xfrm flipV="1">
            <a:off x="9165565" y="4270083"/>
            <a:ext cx="0" cy="81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711" y="2208948"/>
            <a:ext cx="340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模型的保存</a:t>
            </a:r>
            <a:r>
              <a:rPr lang="en-US" altLang="zh-CN" sz="2000" dirty="0" smtClean="0">
                <a:ea typeface="vivo type CN简 Light" panose="02000400000000000000"/>
              </a:rPr>
              <a:t>(.pb</a:t>
            </a:r>
            <a:r>
              <a:rPr lang="zh-CN" altLang="en-US" sz="2000" dirty="0" smtClean="0">
                <a:ea typeface="vivo type CN简 Light" panose="02000400000000000000"/>
              </a:rPr>
              <a:t>格式</a:t>
            </a:r>
            <a:r>
              <a:rPr lang="en-US" altLang="zh-CN" sz="2000" dirty="0" smtClean="0">
                <a:ea typeface="vivo type CN简 Light" panose="02000400000000000000"/>
              </a:rPr>
              <a:t>)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07" y="2764014"/>
            <a:ext cx="6023209" cy="626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88" y="4293532"/>
            <a:ext cx="2838713" cy="788532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1200940" y="3632533"/>
            <a:ext cx="594360" cy="5153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346644" y="4070805"/>
            <a:ext cx="2309204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461318" y="4859965"/>
            <a:ext cx="2212848" cy="47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655848" y="3936916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变量信息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55848" y="5162171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模型信息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70448" y="1630802"/>
            <a:ext cx="3401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在</a:t>
            </a:r>
            <a:r>
              <a:rPr lang="en-US" altLang="zh-CN" dirty="0" smtClean="0">
                <a:ea typeface="vivo type CN简 Light" panose="02000400000000000000"/>
              </a:rPr>
              <a:t>java</a:t>
            </a:r>
            <a:r>
              <a:rPr lang="zh-CN" altLang="en-US" dirty="0" smtClean="0">
                <a:ea typeface="vivo type CN简 Light" panose="02000400000000000000"/>
              </a:rPr>
              <a:t>调用该模型时会出现同一输入的输出相差过大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70448" y="5531503"/>
            <a:ext cx="348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原因：没有保存为静态图</a:t>
            </a:r>
            <a:r>
              <a:rPr lang="en-US" altLang="zh-CN" dirty="0" smtClean="0">
                <a:ea typeface="vivo type CN简 Light" panose="02000400000000000000"/>
              </a:rPr>
              <a:t>or</a:t>
            </a:r>
            <a:r>
              <a:rPr lang="zh-CN" altLang="en-US" dirty="0" smtClean="0">
                <a:ea typeface="vivo type CN简 Light" panose="02000400000000000000"/>
              </a:rPr>
              <a:t>加载模型后没有加载变量信息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9711" y="1277502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遇到的一些困难：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78849" y="1276282"/>
            <a:ext cx="47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vivo type CN简 Light" panose="02000400000000000000"/>
              </a:rPr>
              <a:t>加载训练好的模型后效果不理想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710022" y="2359685"/>
            <a:ext cx="0" cy="2802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800318" y="2412872"/>
            <a:ext cx="3483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对机器学习的学习也只是在实习期间才开始，所以打算从后往前排查，通过查看自己的模型和其他人的模型有什么不同之处，找出代码中出现的错误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00318" y="4121582"/>
            <a:ext cx="3483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发现自己的模型和其他人的模型在大小上有差距，从这个地方为出发点，找出问题</a:t>
            </a:r>
            <a:endParaRPr lang="zh-CN" altLang="en-US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3632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1" y="1475703"/>
            <a:ext cx="340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模型的保存</a:t>
            </a:r>
            <a:r>
              <a:rPr lang="en-US" altLang="zh-CN" sz="2000" dirty="0" smtClean="0">
                <a:ea typeface="vivo type CN简 Light" panose="02000400000000000000"/>
              </a:rPr>
              <a:t>(.pb</a:t>
            </a:r>
            <a:r>
              <a:rPr lang="zh-CN" altLang="en-US" sz="2000" dirty="0" smtClean="0">
                <a:ea typeface="vivo type CN简 Light" panose="02000400000000000000"/>
              </a:rPr>
              <a:t>格式</a:t>
            </a:r>
            <a:r>
              <a:rPr lang="en-US" altLang="zh-CN" sz="2000" dirty="0" smtClean="0">
                <a:ea typeface="vivo type CN简 Light" panose="02000400000000000000"/>
              </a:rPr>
              <a:t>)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91" y="2272065"/>
            <a:ext cx="2838713" cy="788532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1804947" y="2049338"/>
            <a:ext cx="2309204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919621" y="2838498"/>
            <a:ext cx="1304683" cy="7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114151" y="1845035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变量信息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24304" y="2733191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模型信息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4321345" y="2917857"/>
            <a:ext cx="436989" cy="70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758334" y="3269602"/>
            <a:ext cx="171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使用</a:t>
            </a:r>
            <a:r>
              <a:rPr lang="en-US" altLang="zh-CN" dirty="0" err="1" smtClean="0">
                <a:ea typeface="vivo type CN简 Light" panose="02000400000000000000"/>
              </a:rPr>
              <a:t>netron</a:t>
            </a:r>
            <a:r>
              <a:rPr lang="zh-CN" altLang="en-US" dirty="0" smtClean="0">
                <a:ea typeface="vivo type CN简 Light" panose="02000400000000000000"/>
              </a:rPr>
              <a:t>查看模型结构</a:t>
            </a:r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74" y="3926436"/>
            <a:ext cx="7585941" cy="250670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84464" y="1845035"/>
            <a:ext cx="277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同时图中有很多</a:t>
            </a:r>
            <a:r>
              <a:rPr lang="en-US" altLang="zh-CN" dirty="0" err="1" smtClean="0">
                <a:ea typeface="vivo type CN简 Light" panose="02000400000000000000"/>
              </a:rPr>
              <a:t>RandomUniform</a:t>
            </a:r>
            <a:r>
              <a:rPr lang="zh-CN" altLang="en-US" dirty="0" smtClean="0">
                <a:ea typeface="vivo type CN简 Light" panose="02000400000000000000"/>
              </a:rPr>
              <a:t>类</a:t>
            </a:r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873" y="2467258"/>
            <a:ext cx="3653871" cy="230817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043873" y="4928616"/>
            <a:ext cx="3653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分析原因：没有加载变量文件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一开始只加载了</a:t>
            </a:r>
            <a:r>
              <a:rPr lang="en-US" altLang="zh-CN" dirty="0" smtClean="0">
                <a:ea typeface="vivo type CN简 Light" panose="02000400000000000000"/>
              </a:rPr>
              <a:t>model</a:t>
            </a:r>
            <a:r>
              <a:rPr lang="zh-CN" altLang="en-US" dirty="0" smtClean="0">
                <a:ea typeface="vivo type CN简 Light" panose="02000400000000000000"/>
              </a:rPr>
              <a:t>，没有用</a:t>
            </a:r>
            <a:r>
              <a:rPr lang="en-US" altLang="zh-CN" dirty="0" err="1" smtClean="0">
                <a:ea typeface="vivo type CN简 Light" panose="02000400000000000000"/>
              </a:rPr>
              <a:t>javaApi</a:t>
            </a:r>
            <a:r>
              <a:rPr lang="zh-CN" altLang="en-US" dirty="0" smtClean="0">
                <a:ea typeface="vivo type CN简 Light" panose="02000400000000000000"/>
              </a:rPr>
              <a:t>加载变量，导致模型如图所示，有大量</a:t>
            </a:r>
            <a:r>
              <a:rPr lang="en-US" altLang="zh-CN" dirty="0" err="1" smtClean="0">
                <a:ea typeface="vivo type CN简 Light" panose="02000400000000000000"/>
              </a:rPr>
              <a:t>RandomUniform</a:t>
            </a:r>
            <a:r>
              <a:rPr lang="zh-CN" altLang="en-US" dirty="0" smtClean="0">
                <a:ea typeface="vivo type CN简 Light" panose="02000400000000000000"/>
              </a:rPr>
              <a:t>占位，预测结果不准确</a:t>
            </a:r>
            <a:endParaRPr lang="en-US" altLang="zh-CN" dirty="0" smtClean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688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0" y="1475703"/>
            <a:ext cx="714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同样的模型，使用</a:t>
            </a:r>
            <a:r>
              <a:rPr lang="en-US" altLang="zh-CN" dirty="0" err="1" smtClean="0">
                <a:ea typeface="vivo type CN简 Light" panose="02000400000000000000"/>
              </a:rPr>
              <a:t>convert_variables_to_constants</a:t>
            </a:r>
            <a:r>
              <a:rPr lang="zh-CN" altLang="en-US" dirty="0" smtClean="0">
                <a:ea typeface="vivo type CN简 Light" panose="02000400000000000000"/>
              </a:rPr>
              <a:t>后保存为静态图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877056" y="3447288"/>
            <a:ext cx="881278" cy="174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950124" y="3516352"/>
            <a:ext cx="297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使用</a:t>
            </a:r>
            <a:r>
              <a:rPr lang="en-US" altLang="zh-CN" dirty="0" err="1" smtClean="0">
                <a:ea typeface="vivo type CN简 Light" panose="02000400000000000000"/>
              </a:rPr>
              <a:t>netron</a:t>
            </a:r>
            <a:r>
              <a:rPr lang="zh-CN" altLang="en-US" dirty="0" smtClean="0">
                <a:ea typeface="vivo type CN简 Light" panose="02000400000000000000"/>
              </a:rPr>
              <a:t>查看模型结构</a:t>
            </a:r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91" y="1893252"/>
            <a:ext cx="8733333" cy="10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63" y="2989088"/>
            <a:ext cx="5723809" cy="2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714" y="975296"/>
            <a:ext cx="2342857" cy="5752381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7737339" y="3701018"/>
            <a:ext cx="1735845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18113" y="3978017"/>
            <a:ext cx="786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在调用</a:t>
            </a:r>
            <a:r>
              <a:rPr lang="en-US" altLang="zh-CN" dirty="0" err="1" smtClean="0">
                <a:ea typeface="vivo type CN简 Light" panose="02000400000000000000"/>
              </a:rPr>
              <a:t>tf.graph_util.convert_variables_to_constants</a:t>
            </a:r>
            <a:r>
              <a:rPr lang="zh-CN" altLang="en-US" dirty="0">
                <a:ea typeface="vivo type CN简 Light" panose="02000400000000000000"/>
              </a:rPr>
              <a:t>方法时，</a:t>
            </a:r>
            <a:r>
              <a:rPr lang="zh-CN" altLang="en-US" dirty="0" smtClean="0">
                <a:ea typeface="vivo type CN简 Light" panose="02000400000000000000"/>
              </a:rPr>
              <a:t>程序输出</a:t>
            </a:r>
            <a:r>
              <a:rPr lang="zh-CN" altLang="en-US" dirty="0">
                <a:ea typeface="vivo type CN简 Light" panose="02000400000000000000"/>
              </a:rPr>
              <a:t>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076" y="4434972"/>
            <a:ext cx="5819161" cy="55282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18113" y="4977528"/>
            <a:ext cx="85430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原因：</a:t>
            </a:r>
            <a:r>
              <a:rPr lang="en-US" altLang="zh-CN" dirty="0" err="1" smtClean="0">
                <a:ea typeface="vivo type CN简 Light" panose="02000400000000000000"/>
              </a:rPr>
              <a:t>tf.graph_util.convert_variables_to_constants</a:t>
            </a:r>
            <a:r>
              <a:rPr lang="zh-CN" altLang="en-US" dirty="0">
                <a:ea typeface="vivo type CN简 Light" panose="02000400000000000000"/>
              </a:rPr>
              <a:t>方法将</a:t>
            </a:r>
            <a:r>
              <a:rPr lang="en-US" altLang="zh-CN" dirty="0">
                <a:ea typeface="vivo type CN简 Light" panose="02000400000000000000"/>
              </a:rPr>
              <a:t>Session</a:t>
            </a:r>
            <a:r>
              <a:rPr lang="zh-CN" altLang="en-US" dirty="0">
                <a:ea typeface="vivo type CN简 Light" panose="02000400000000000000"/>
              </a:rPr>
              <a:t>中的变量转换到</a:t>
            </a:r>
            <a:r>
              <a:rPr lang="en-US" altLang="zh-CN" dirty="0" err="1">
                <a:ea typeface="vivo type CN简 Light" panose="02000400000000000000"/>
              </a:rPr>
              <a:t>GraphDef</a:t>
            </a:r>
            <a:r>
              <a:rPr lang="zh-CN" altLang="en-US" dirty="0">
                <a:ea typeface="vivo type CN简 Light" panose="02000400000000000000"/>
              </a:rPr>
              <a:t>中以常量形式存储，由于没有了变量，得到的</a:t>
            </a:r>
            <a:r>
              <a:rPr lang="en-US" altLang="zh-CN" dirty="0" err="1">
                <a:ea typeface="vivo type CN简 Light" panose="02000400000000000000"/>
              </a:rPr>
              <a:t>GraphDef</a:t>
            </a:r>
            <a:r>
              <a:rPr lang="zh-CN" altLang="en-US" dirty="0">
                <a:ea typeface="vivo type CN简 Light" panose="02000400000000000000"/>
              </a:rPr>
              <a:t>中包含了静态图的所有信息，即包含了整个模型，保存</a:t>
            </a:r>
            <a:r>
              <a:rPr lang="en-US" altLang="zh-CN" dirty="0" err="1">
                <a:ea typeface="vivo type CN简 Light" panose="02000400000000000000"/>
              </a:rPr>
              <a:t>GraphDef</a:t>
            </a:r>
            <a:r>
              <a:rPr lang="zh-CN" altLang="en-US" dirty="0">
                <a:ea typeface="vivo type CN简 Light" panose="02000400000000000000"/>
              </a:rPr>
              <a:t>即保存了整个模型。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4420" y="5945455"/>
            <a:ext cx="630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结论：最好将模型保存为</a:t>
            </a:r>
            <a:r>
              <a:rPr lang="en-US" altLang="zh-CN" dirty="0" smtClean="0">
                <a:ea typeface="vivo type CN简 Light" panose="02000400000000000000"/>
              </a:rPr>
              <a:t>pb</a:t>
            </a:r>
            <a:r>
              <a:rPr lang="zh-CN" altLang="en-US" dirty="0" smtClean="0">
                <a:ea typeface="vivo type CN简 Light" panose="02000400000000000000"/>
              </a:rPr>
              <a:t>模型，并且使用</a:t>
            </a:r>
            <a:r>
              <a:rPr lang="en-US" altLang="zh-CN" dirty="0" err="1" smtClean="0">
                <a:ea typeface="vivo type CN简 Light" panose="02000400000000000000"/>
              </a:rPr>
              <a:t>graph_util</a:t>
            </a:r>
            <a:r>
              <a:rPr lang="zh-CN" altLang="en-US" dirty="0" smtClean="0">
                <a:ea typeface="vivo type CN简 Light" panose="02000400000000000000"/>
              </a:rPr>
              <a:t>将模型保存为静态图，更方便在其他语言中调用。</a:t>
            </a:r>
            <a:endParaRPr lang="zh-CN" altLang="en-US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628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9711" y="1277502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遇到的一些困难：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78848" y="1276282"/>
            <a:ext cx="780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文章相似度计算在</a:t>
            </a:r>
            <a:r>
              <a:rPr lang="en-US" altLang="zh-CN" sz="2400" dirty="0" smtClean="0">
                <a:ea typeface="vivo type CN简 Light" panose="02000400000000000000"/>
              </a:rPr>
              <a:t>Java</a:t>
            </a:r>
            <a:r>
              <a:rPr lang="zh-CN" altLang="en-US" sz="2400" dirty="0" smtClean="0">
                <a:ea typeface="vivo type CN简 Light" panose="02000400000000000000"/>
              </a:rPr>
              <a:t>中没有现成的框架可以直接使用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618" y="1975450"/>
            <a:ext cx="4649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ea typeface="vivo type CN简 Light" panose="02000400000000000000"/>
              </a:rPr>
              <a:t>Jieba</a:t>
            </a:r>
            <a:r>
              <a:rPr lang="zh-CN" altLang="en-US" sz="2400" dirty="0">
                <a:ea typeface="vivo type CN简 Light" panose="02000400000000000000"/>
              </a:rPr>
              <a:t>分词</a:t>
            </a:r>
            <a:r>
              <a:rPr lang="zh-CN" altLang="en-US" sz="2400" dirty="0" smtClean="0">
                <a:ea typeface="vivo type CN简 Light" panose="02000400000000000000"/>
              </a:rPr>
              <a:t>的</a:t>
            </a:r>
            <a:r>
              <a:rPr lang="en-US" altLang="zh-CN" sz="2400" dirty="0" smtClean="0">
                <a:ea typeface="vivo type CN简 Light" panose="02000400000000000000"/>
              </a:rPr>
              <a:t>Java</a:t>
            </a:r>
            <a:r>
              <a:rPr lang="zh-CN" altLang="en-US" sz="2400" dirty="0">
                <a:ea typeface="vivo type CN简 Light" panose="02000400000000000000"/>
              </a:rPr>
              <a:t>版本只有分词功能，没有提供计算相似度</a:t>
            </a:r>
            <a:r>
              <a:rPr lang="zh-CN" altLang="en-US" sz="2400" dirty="0" smtClean="0">
                <a:ea typeface="vivo type CN简 Light" panose="02000400000000000000"/>
              </a:rPr>
              <a:t>功能，</a:t>
            </a:r>
            <a:r>
              <a:rPr lang="en-US" altLang="zh-CN" sz="2400" dirty="0" err="1">
                <a:ea typeface="vivo type CN简 Light" panose="02000400000000000000"/>
              </a:rPr>
              <a:t>G</a:t>
            </a:r>
            <a:r>
              <a:rPr lang="en-US" altLang="zh-CN" sz="2400" dirty="0" err="1" smtClean="0">
                <a:ea typeface="vivo type CN简 Light" panose="02000400000000000000"/>
              </a:rPr>
              <a:t>it</a:t>
            </a:r>
            <a:r>
              <a:rPr lang="en-US" altLang="zh-CN" sz="2400" dirty="0" smtClean="0">
                <a:ea typeface="vivo type CN简 Light" panose="02000400000000000000"/>
              </a:rPr>
              <a:t> Hub</a:t>
            </a:r>
            <a:r>
              <a:rPr lang="zh-CN" altLang="en-US" sz="2400" dirty="0" smtClean="0">
                <a:ea typeface="vivo type CN简 Light" panose="02000400000000000000"/>
              </a:rPr>
              <a:t>上其他人写的功能十分单一简陋</a:t>
            </a:r>
            <a:endParaRPr lang="zh-CN" altLang="en-US" sz="2400" dirty="0">
              <a:ea typeface="vivo type CN简 Light" panose="0200040000000000000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5029200" y="2605178"/>
            <a:ext cx="1406106" cy="2156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585861" y="2804434"/>
            <a:ext cx="464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自己去了解文章相似度的原理，阅读</a:t>
            </a:r>
            <a:r>
              <a:rPr lang="en-US" altLang="zh-CN" sz="2400" dirty="0" smtClean="0">
                <a:ea typeface="vivo type CN简 Light" panose="02000400000000000000"/>
              </a:rPr>
              <a:t>JieBa</a:t>
            </a:r>
            <a:r>
              <a:rPr lang="zh-CN" altLang="en-US" sz="2400" dirty="0" smtClean="0">
                <a:ea typeface="vivo type CN简 Light" panose="02000400000000000000"/>
              </a:rPr>
              <a:t>分词</a:t>
            </a:r>
            <a:r>
              <a:rPr lang="en-US" altLang="zh-CN" sz="2400" dirty="0" smtClean="0">
                <a:ea typeface="vivo type CN简 Light" panose="02000400000000000000"/>
              </a:rPr>
              <a:t>Java</a:t>
            </a:r>
            <a:r>
              <a:rPr lang="zh-CN" altLang="en-US" sz="2400" dirty="0" smtClean="0">
                <a:ea typeface="vivo type CN简 Light" panose="02000400000000000000"/>
              </a:rPr>
              <a:t>版的源码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21570" y="4068437"/>
            <a:ext cx="4779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在</a:t>
            </a:r>
            <a:r>
              <a:rPr lang="en-US" altLang="zh-CN" sz="2400" dirty="0" err="1" smtClean="0">
                <a:ea typeface="vivo type CN简 Light" panose="02000400000000000000"/>
              </a:rPr>
              <a:t>Git</a:t>
            </a:r>
            <a:r>
              <a:rPr lang="en-US" altLang="zh-CN" sz="2400" dirty="0" smtClean="0">
                <a:ea typeface="vivo type CN简 Light" panose="02000400000000000000"/>
              </a:rPr>
              <a:t> Hub</a:t>
            </a:r>
            <a:r>
              <a:rPr lang="zh-CN" altLang="en-US" sz="2400" dirty="0" smtClean="0">
                <a:ea typeface="vivo type CN简 Light" panose="02000400000000000000"/>
              </a:rPr>
              <a:t>下载</a:t>
            </a:r>
            <a:r>
              <a:rPr lang="en-US" altLang="zh-CN" sz="2400" dirty="0" err="1" smtClean="0">
                <a:ea typeface="vivo type CN简 Light" panose="02000400000000000000"/>
              </a:rPr>
              <a:t>Jieba</a:t>
            </a:r>
            <a:r>
              <a:rPr lang="zh-CN" altLang="en-US" sz="2400" dirty="0" smtClean="0">
                <a:ea typeface="vivo type CN简 Light" panose="02000400000000000000"/>
              </a:rPr>
              <a:t>分词的源码，在源码的基础上自己增加了计算文章相似度的相关方法，再打包部署到自己的项目中。</a:t>
            </a:r>
            <a:endParaRPr lang="zh-CN" altLang="en-US" sz="2400" dirty="0">
              <a:ea typeface="vivo type CN简 Light" panose="0200040000000000000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16" y="5196857"/>
            <a:ext cx="6172046" cy="12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9711" y="1277502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遇到的一些困难：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78849" y="1276282"/>
            <a:ext cx="47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各式各样的</a:t>
            </a:r>
            <a:r>
              <a:rPr lang="en-US" altLang="zh-CN" sz="2400" dirty="0" smtClean="0">
                <a:ea typeface="vivo type CN简 Light" panose="02000400000000000000"/>
              </a:rPr>
              <a:t>Bug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286" y="2212924"/>
            <a:ext cx="3384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ea typeface="vivo type CN简 Light" panose="02000400000000000000"/>
              </a:rPr>
              <a:t>重写了</a:t>
            </a:r>
            <a:r>
              <a:rPr lang="en-US" altLang="zh-CN" sz="1600" dirty="0" smtClean="0">
                <a:ea typeface="vivo type CN简 Light" panose="02000400000000000000"/>
              </a:rPr>
              <a:t>HashCode()</a:t>
            </a:r>
            <a:r>
              <a:rPr lang="zh-CN" altLang="en-US" sz="1600" dirty="0" smtClean="0">
                <a:ea typeface="vivo type CN简 Light" panose="02000400000000000000"/>
              </a:rPr>
              <a:t>和</a:t>
            </a:r>
            <a:r>
              <a:rPr lang="en-US" altLang="zh-CN" sz="1600" dirty="0" smtClean="0">
                <a:ea typeface="vivo type CN简 Light" panose="02000400000000000000"/>
              </a:rPr>
              <a:t>equalsTo()</a:t>
            </a:r>
            <a:r>
              <a:rPr lang="zh-CN" altLang="en-US" sz="1600" dirty="0" smtClean="0">
                <a:ea typeface="vivo type CN简 Light" panose="02000400000000000000"/>
              </a:rPr>
              <a:t>方法后，</a:t>
            </a:r>
            <a:r>
              <a:rPr lang="en-US" altLang="zh-CN" sz="1600" dirty="0" smtClean="0">
                <a:ea typeface="vivo type CN简 Light" panose="02000400000000000000"/>
              </a:rPr>
              <a:t>Set</a:t>
            </a:r>
            <a:r>
              <a:rPr lang="zh-CN" altLang="en-US" sz="1600" dirty="0" smtClean="0">
                <a:ea typeface="vivo type CN简 Light" panose="02000400000000000000"/>
              </a:rPr>
              <a:t>内依然存在重复对象</a:t>
            </a:r>
            <a:endParaRPr lang="zh-CN" altLang="en-US" sz="1600" dirty="0">
              <a:ea typeface="vivo type CN简 Light" panose="020004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6773" y="2267825"/>
            <a:ext cx="103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e.g.</a:t>
            </a:r>
            <a:endParaRPr lang="zh-CN" altLang="en-US" sz="2400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097547" y="2506095"/>
            <a:ext cx="1897240" cy="1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201064" y="1859764"/>
            <a:ext cx="179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逐步排查 确定不会出错的地方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94787" y="2036993"/>
            <a:ext cx="2942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在</a:t>
            </a:r>
            <a:r>
              <a:rPr lang="en-US" altLang="zh-CN" dirty="0" smtClean="0">
                <a:ea typeface="vivo type CN简 Light" panose="02000400000000000000"/>
              </a:rPr>
              <a:t>equalsTo()</a:t>
            </a:r>
            <a:r>
              <a:rPr lang="zh-CN" altLang="en-US" dirty="0" smtClean="0">
                <a:ea typeface="vivo type CN简 Light" panose="02000400000000000000"/>
              </a:rPr>
              <a:t>方法中</a:t>
            </a:r>
            <a:r>
              <a:rPr lang="en-US" altLang="zh-CN" dirty="0" smtClean="0">
                <a:ea typeface="vivo type CN简 Light" panose="02000400000000000000"/>
              </a:rPr>
              <a:t>Integer</a:t>
            </a:r>
            <a:r>
              <a:rPr lang="zh-CN" altLang="en-US" dirty="0" smtClean="0">
                <a:ea typeface="vivo type CN简 Light" panose="02000400000000000000"/>
              </a:rPr>
              <a:t>类的比较使用了</a:t>
            </a:r>
            <a:r>
              <a:rPr lang="en-US" altLang="zh-CN" dirty="0" smtClean="0">
                <a:ea typeface="vivo type CN简 Light" panose="02000400000000000000"/>
              </a:rPr>
              <a:t>==</a:t>
            </a:r>
            <a:r>
              <a:rPr lang="zh-CN" altLang="en-US" dirty="0" smtClean="0">
                <a:ea typeface="vivo type CN简 Light" panose="02000400000000000000"/>
              </a:rPr>
              <a:t>而不是</a:t>
            </a:r>
            <a:r>
              <a:rPr lang="en-US" altLang="zh-CN" dirty="0" smtClean="0">
                <a:ea typeface="vivo type CN简 Light" panose="02000400000000000000"/>
              </a:rPr>
              <a:t>Integer</a:t>
            </a:r>
            <a:r>
              <a:rPr lang="zh-CN" altLang="en-US" dirty="0" smtClean="0">
                <a:ea typeface="vivo type CN简 Light" panose="02000400000000000000"/>
              </a:rPr>
              <a:t>类的</a:t>
            </a:r>
            <a:r>
              <a:rPr lang="en-US" altLang="zh-CN" dirty="0" smtClean="0">
                <a:ea typeface="vivo type CN简 Light" panose="02000400000000000000"/>
              </a:rPr>
              <a:t>equalsTo()</a:t>
            </a:r>
            <a:r>
              <a:rPr lang="zh-CN" altLang="en-US" dirty="0" smtClean="0">
                <a:ea typeface="vivo type CN简 Light" panose="02000400000000000000"/>
              </a:rPr>
              <a:t>方法</a:t>
            </a:r>
            <a:endParaRPr lang="zh-CN" altLang="en-US" dirty="0">
              <a:ea typeface="vivo type CN简 Light" panose="02000400000000000000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8727056" y="2506095"/>
            <a:ext cx="727495" cy="1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454551" y="2044430"/>
            <a:ext cx="167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Light" panose="02000400000000000000"/>
              </a:rPr>
              <a:t>对</a:t>
            </a:r>
            <a:r>
              <a:rPr lang="en-US" altLang="zh-CN" dirty="0">
                <a:ea typeface="vivo type CN简 Light" panose="02000400000000000000"/>
              </a:rPr>
              <a:t>Java</a:t>
            </a:r>
            <a:r>
              <a:rPr lang="zh-CN" altLang="en-US" dirty="0">
                <a:ea typeface="vivo type CN简 Light" panose="02000400000000000000"/>
              </a:rPr>
              <a:t>包装类的语法糖进行了相关学习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94286" y="3313353"/>
            <a:ext cx="3384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vivo type CN简 Light" panose="02000400000000000000"/>
              </a:rPr>
              <a:t>前端向后端，测试向后端传参数的时候出现的一些错误</a:t>
            </a: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149305" y="3622748"/>
            <a:ext cx="1897240" cy="1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90806" y="3299583"/>
            <a:ext cx="386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问题并不困难和少见，看一些博客，论坛学习了解，修复</a:t>
            </a:r>
            <a:r>
              <a:rPr lang="en-US" altLang="zh-CN" dirty="0" smtClean="0">
                <a:ea typeface="vivo type CN简 Light" panose="02000400000000000000"/>
              </a:rPr>
              <a:t>Bug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94286" y="4901311"/>
            <a:ext cx="3384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vivo type CN简 Light" panose="02000400000000000000"/>
              </a:rPr>
              <a:t>TensorFlow</a:t>
            </a:r>
            <a:r>
              <a:rPr lang="zh-CN" altLang="en-US" sz="1600" dirty="0">
                <a:ea typeface="vivo type CN简 Light" panose="02000400000000000000"/>
              </a:rPr>
              <a:t>的</a:t>
            </a:r>
            <a:r>
              <a:rPr lang="en-US" altLang="zh-CN" sz="1600" dirty="0">
                <a:ea typeface="vivo type CN简 Light" panose="02000400000000000000"/>
              </a:rPr>
              <a:t>JavaAPI</a:t>
            </a:r>
            <a:r>
              <a:rPr lang="zh-CN" altLang="en-US" sz="1600" dirty="0" smtClean="0">
                <a:ea typeface="vivo type CN简 Light" panose="02000400000000000000"/>
              </a:rPr>
              <a:t>使用；在</a:t>
            </a:r>
            <a:r>
              <a:rPr lang="en-US" altLang="zh-CN" sz="1600" dirty="0" smtClean="0">
                <a:ea typeface="vivo type CN简 Light" panose="02000400000000000000"/>
              </a:rPr>
              <a:t>Java</a:t>
            </a:r>
            <a:r>
              <a:rPr lang="zh-CN" altLang="en-US" sz="1600" dirty="0" smtClean="0">
                <a:ea typeface="vivo type CN简 Light" panose="02000400000000000000"/>
              </a:rPr>
              <a:t>中使用时需要对输出输入作与</a:t>
            </a:r>
            <a:r>
              <a:rPr lang="en-US" altLang="zh-CN" sz="1600" dirty="0" smtClean="0">
                <a:ea typeface="vivo type CN简 Light" panose="02000400000000000000"/>
              </a:rPr>
              <a:t>Python</a:t>
            </a:r>
            <a:r>
              <a:rPr lang="zh-CN" altLang="en-US" sz="1600" dirty="0" smtClean="0">
                <a:ea typeface="vivo type CN简 Light" panose="02000400000000000000"/>
              </a:rPr>
              <a:t>代码中相同的处理，比如填充或是构造矩阵等</a:t>
            </a:r>
            <a:endParaRPr lang="zh-CN" altLang="en-US" sz="1600" dirty="0">
              <a:ea typeface="vivo type CN简 Light" panose="0200040000000000000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4201921" y="5362427"/>
            <a:ext cx="1897240" cy="1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097684" y="4689272"/>
            <a:ext cx="4788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查看官方文档，官方文档是最好的教材，在代码中遇到问题时逐个方法去查找方法的用处；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输入输出遇到了问题后我去查找每个方法的作用，再用</a:t>
            </a:r>
            <a:r>
              <a:rPr lang="en-US" altLang="zh-CN" dirty="0" smtClean="0">
                <a:ea typeface="vivo type CN简 Light" panose="02000400000000000000"/>
              </a:rPr>
              <a:t>Java</a:t>
            </a:r>
            <a:r>
              <a:rPr lang="zh-CN" altLang="en-US" dirty="0" smtClean="0">
                <a:ea typeface="vivo type CN简 Light" panose="02000400000000000000"/>
              </a:rPr>
              <a:t>代码自己实现这些功能对输入输出进行处理。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6074" y="1822894"/>
            <a:ext cx="386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ea typeface="vivo type CN简 Light" panose="02000400000000000000"/>
              </a:rPr>
              <a:t>自己编程时出现的一些错误</a:t>
            </a:r>
            <a:endParaRPr lang="zh-CN" altLang="en-US" b="1" dirty="0">
              <a:ea typeface="vivo type CN简 Light" panose="0200040000000000000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16074" y="2959591"/>
            <a:ext cx="484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ea typeface="vivo type CN简 Light" panose="02000400000000000000"/>
              </a:rPr>
              <a:t>遇到一些自己不了解，但是很多人会遇到的坑</a:t>
            </a:r>
            <a:endParaRPr lang="zh-CN" altLang="en-US" b="1" dirty="0">
              <a:ea typeface="vivo type CN简 Light" panose="0200040000000000000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6200" y="3204507"/>
            <a:ext cx="103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e.g.</a:t>
            </a:r>
            <a:endParaRPr lang="zh-CN" altLang="en-US" sz="2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822952" y="4195462"/>
            <a:ext cx="527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a typeface="vivo type CN简 Light" panose="02000400000000000000"/>
              </a:rPr>
              <a:t>接触到一些少见</a:t>
            </a:r>
            <a:r>
              <a:rPr lang="zh-CN" altLang="en-US" b="1" dirty="0" smtClean="0">
                <a:ea typeface="vivo type CN简 Light" panose="02000400000000000000"/>
              </a:rPr>
              <a:t>的应用性的问题，没有现成的答案直接使用</a:t>
            </a:r>
            <a:endParaRPr lang="zh-CN" altLang="en-US" b="1" dirty="0">
              <a:ea typeface="vivo type CN简 Light" panose="0200040000000000000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59711" y="5066969"/>
            <a:ext cx="103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e.g.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57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9711" y="1277502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遇到的一些困难：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78849" y="1276282"/>
            <a:ext cx="47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学习前端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0950" y="2493035"/>
            <a:ext cx="1890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vivo type CN简 Light" panose="02000400000000000000"/>
              </a:rPr>
              <a:t>在前端方面没有很多的知识积累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206051" y="2758040"/>
            <a:ext cx="770062" cy="1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76113" y="2465652"/>
            <a:ext cx="286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vivo type CN简 Light" panose="02000400000000000000"/>
              </a:rPr>
              <a:t>前辈提出了大致的解决方向，使用</a:t>
            </a:r>
            <a:r>
              <a:rPr lang="en-US" altLang="zh-CN" sz="1600" dirty="0">
                <a:ea typeface="vivo type CN简 Light" panose="02000400000000000000"/>
              </a:rPr>
              <a:t>Vue.js</a:t>
            </a:r>
            <a:r>
              <a:rPr lang="zh-CN" altLang="en-US" sz="1600" dirty="0">
                <a:ea typeface="vivo type CN简 Light" panose="02000400000000000000"/>
              </a:rPr>
              <a:t>以及</a:t>
            </a:r>
            <a:r>
              <a:rPr lang="en-US" altLang="zh-CN" sz="1600" dirty="0">
                <a:ea typeface="vivo type CN简 Light" panose="02000400000000000000"/>
              </a:rPr>
              <a:t>ElementUI</a:t>
            </a:r>
            <a:r>
              <a:rPr lang="zh-CN" altLang="en-US" sz="1600" dirty="0">
                <a:ea typeface="vivo type CN简 Light" panose="02000400000000000000"/>
              </a:rPr>
              <a:t>框架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659797" y="2758038"/>
            <a:ext cx="680618" cy="1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400801" y="2342538"/>
            <a:ext cx="194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ea typeface="vivo type CN简 Light" panose="02000400000000000000"/>
              </a:rPr>
              <a:t>确认目标是在有限时间内写好一个可以展示的框架</a:t>
            </a:r>
            <a:endParaRPr lang="zh-CN" altLang="en-US" sz="1600" dirty="0">
              <a:ea typeface="vivo type CN简 Light" panose="0200040000000000000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8148952" y="2785422"/>
            <a:ext cx="8225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024099" y="1784374"/>
            <a:ext cx="2553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ea typeface="vivo type CN简 Light" panose="02000400000000000000"/>
              </a:rPr>
              <a:t>学习基础的</a:t>
            </a:r>
            <a:r>
              <a:rPr lang="en-US" altLang="zh-CN" sz="1600" dirty="0" smtClean="0">
                <a:ea typeface="vivo type CN简 Light" panose="02000400000000000000"/>
              </a:rPr>
              <a:t>Vue.js</a:t>
            </a:r>
            <a:r>
              <a:rPr lang="zh-CN" altLang="en-US" sz="1600" dirty="0" smtClean="0">
                <a:ea typeface="vivo type CN简 Light" panose="02000400000000000000"/>
              </a:rPr>
              <a:t>知识，比如安装、配置、目录结构和基本语法等，以及</a:t>
            </a:r>
            <a:r>
              <a:rPr lang="en-US" altLang="zh-CN" sz="1600" dirty="0" smtClean="0">
                <a:ea typeface="vivo type CN简 Light" panose="02000400000000000000"/>
              </a:rPr>
              <a:t>ElementUI</a:t>
            </a:r>
            <a:r>
              <a:rPr lang="zh-CN" altLang="en-US" sz="1600" dirty="0" smtClean="0">
                <a:ea typeface="vivo type CN简 Light" panose="02000400000000000000"/>
              </a:rPr>
              <a:t>框架的基本使用。</a:t>
            </a:r>
            <a:endParaRPr lang="en-US" altLang="zh-CN" sz="1600" dirty="0" smtClean="0">
              <a:ea typeface="vivo type CN简 Light" panose="02000400000000000000"/>
            </a:endParaRPr>
          </a:p>
          <a:p>
            <a:r>
              <a:rPr lang="zh-CN" altLang="en-US" sz="1600" dirty="0" smtClean="0">
                <a:ea typeface="vivo type CN简 Light" panose="02000400000000000000"/>
              </a:rPr>
              <a:t>通过自己实战写</a:t>
            </a:r>
            <a:r>
              <a:rPr lang="en-US" altLang="zh-CN" sz="1600" dirty="0" smtClean="0">
                <a:ea typeface="vivo type CN简 Light" panose="02000400000000000000"/>
              </a:rPr>
              <a:t>Demo</a:t>
            </a:r>
            <a:r>
              <a:rPr lang="zh-CN" altLang="en-US" sz="1600" dirty="0" smtClean="0">
                <a:ea typeface="vivo type CN简 Light" panose="02000400000000000000"/>
              </a:rPr>
              <a:t>进行学习</a:t>
            </a:r>
            <a:endParaRPr lang="zh-CN" altLang="en-US" sz="1600" dirty="0">
              <a:ea typeface="vivo type CN简 Light" panose="02000400000000000000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9247517" y="3331855"/>
            <a:ext cx="853323" cy="1262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375586" y="4710022"/>
            <a:ext cx="4632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ea typeface="vivo type CN简 Light" panose="02000400000000000000"/>
              </a:rPr>
              <a:t>需求导向进行学习，</a:t>
            </a:r>
            <a:endParaRPr lang="en-US" altLang="zh-CN" sz="1600" dirty="0" smtClean="0">
              <a:ea typeface="vivo type CN简 Light" panose="02000400000000000000"/>
            </a:endParaRPr>
          </a:p>
          <a:p>
            <a:r>
              <a:rPr lang="zh-CN" altLang="en-US" sz="1600" dirty="0" smtClean="0">
                <a:ea typeface="vivo type CN简 Light" panose="02000400000000000000"/>
              </a:rPr>
              <a:t>需要使用</a:t>
            </a:r>
            <a:r>
              <a:rPr lang="en-US" altLang="zh-CN" sz="1600" dirty="0" smtClean="0">
                <a:ea typeface="vivo type CN简 Light" panose="02000400000000000000"/>
              </a:rPr>
              <a:t>Form</a:t>
            </a:r>
            <a:r>
              <a:rPr lang="zh-CN" altLang="en-US" sz="1600" dirty="0" smtClean="0">
                <a:ea typeface="vivo type CN简 Light" panose="02000400000000000000"/>
              </a:rPr>
              <a:t>表单功能时：学习</a:t>
            </a:r>
            <a:r>
              <a:rPr lang="en-US" altLang="zh-CN" sz="1600" dirty="0" smtClean="0">
                <a:ea typeface="vivo type CN简 Light" panose="02000400000000000000"/>
              </a:rPr>
              <a:t>Form</a:t>
            </a:r>
            <a:r>
              <a:rPr lang="zh-CN" altLang="en-US" sz="1600" dirty="0" smtClean="0">
                <a:ea typeface="vivo type CN简 Light" panose="02000400000000000000"/>
              </a:rPr>
              <a:t>表单知识，需要使用</a:t>
            </a:r>
            <a:r>
              <a:rPr lang="en-US" altLang="zh-CN" sz="1600" dirty="0" smtClean="0">
                <a:ea typeface="vivo type CN简 Light" panose="02000400000000000000"/>
              </a:rPr>
              <a:t>Table</a:t>
            </a:r>
            <a:r>
              <a:rPr lang="zh-CN" altLang="en-US" sz="1600" dirty="0" smtClean="0">
                <a:ea typeface="vivo type CN简 Light" panose="02000400000000000000"/>
              </a:rPr>
              <a:t>表单功能时：学习</a:t>
            </a:r>
            <a:r>
              <a:rPr lang="en-US" altLang="zh-CN" sz="1600" dirty="0" smtClean="0">
                <a:ea typeface="vivo type CN简 Light" panose="02000400000000000000"/>
              </a:rPr>
              <a:t>Table</a:t>
            </a:r>
            <a:r>
              <a:rPr lang="zh-CN" altLang="en-US" sz="1600" dirty="0" smtClean="0">
                <a:ea typeface="vivo type CN简 Light" panose="02000400000000000000"/>
              </a:rPr>
              <a:t>表单知识</a:t>
            </a:r>
            <a:endParaRPr lang="en-US" altLang="zh-CN" sz="1600" dirty="0" smtClean="0">
              <a:ea typeface="vivo type CN简 Light" panose="02000400000000000000"/>
            </a:endParaRPr>
          </a:p>
          <a:p>
            <a:r>
              <a:rPr lang="zh-CN" altLang="en-US" sz="1600" dirty="0" smtClean="0">
                <a:ea typeface="vivo type CN简 Light" panose="02000400000000000000"/>
              </a:rPr>
              <a:t>结合</a:t>
            </a:r>
            <a:r>
              <a:rPr lang="en-US" altLang="zh-CN" sz="1600" dirty="0" err="1" smtClean="0">
                <a:ea typeface="vivo type CN简 Light" panose="02000400000000000000"/>
              </a:rPr>
              <a:t>Git</a:t>
            </a:r>
            <a:r>
              <a:rPr lang="en-US" altLang="zh-CN" sz="1600" dirty="0" smtClean="0">
                <a:ea typeface="vivo type CN简 Light" panose="02000400000000000000"/>
              </a:rPr>
              <a:t> Hub</a:t>
            </a:r>
            <a:r>
              <a:rPr lang="zh-CN" altLang="en-US" sz="1600" dirty="0" smtClean="0">
                <a:ea typeface="vivo type CN简 Light" panose="02000400000000000000"/>
              </a:rPr>
              <a:t>现有开源项目，进一步学习编码规范、一些高级语法和一些库的使用</a:t>
            </a:r>
            <a:endParaRPr lang="zh-CN" altLang="en-US" sz="1600" dirty="0">
              <a:ea typeface="vivo type CN简 Light" panose="02000400000000000000"/>
            </a:endParaRPr>
          </a:p>
        </p:txBody>
      </p:sp>
      <p:cxnSp>
        <p:nvCxnSpPr>
          <p:cNvPr id="30" name="直接箭头连接符 29"/>
          <p:cNvCxnSpPr>
            <a:stCxn id="28" idx="1"/>
          </p:cNvCxnSpPr>
          <p:nvPr/>
        </p:nvCxnSpPr>
        <p:spPr>
          <a:xfrm flipH="1" flipV="1">
            <a:off x="6848939" y="5367649"/>
            <a:ext cx="526647" cy="4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830792" y="5075261"/>
            <a:ext cx="226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ea typeface="vivo type CN简 Light" panose="02000400000000000000"/>
              </a:rPr>
              <a:t>对一些功能进行重写，定制自己的页面</a:t>
            </a:r>
            <a:endParaRPr lang="zh-CN" altLang="en-US" sz="1600" dirty="0">
              <a:ea typeface="vivo type CN简 Light" panose="0200040000000000000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4274454" y="5366428"/>
            <a:ext cx="554831" cy="1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25" y="4295954"/>
            <a:ext cx="3917109" cy="191058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703" y="3334808"/>
            <a:ext cx="2919105" cy="9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44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10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altLang="zh-CN" sz="240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自我评价（成长</a:t>
            </a:r>
            <a:r>
              <a:rPr lang="en-US" altLang="zh-CN" sz="240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&amp;</a:t>
            </a:r>
            <a:r>
              <a:rPr lang="zh-CN" altLang="en-US" sz="240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不足）</a:t>
            </a:r>
            <a:endParaRPr lang="en-US" altLang="zh-CN" sz="240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4601" y="1622559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成长：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10850" y="2084224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机器学习知识的从无到有 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0850" y="3650755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编码能力的提升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10850" y="2867489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解决问题的能力的提升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10850" y="4434021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前端知识的学习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1749" y="1618498"/>
            <a:ext cx="483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不足：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38932" y="2088285"/>
            <a:ext cx="415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编码能力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38932" y="2852392"/>
            <a:ext cx="415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很多框架的理解不足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8932" y="3650755"/>
            <a:ext cx="415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知识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10850" y="5217287"/>
            <a:ext cx="89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不同技术的尝试 </a:t>
            </a:r>
            <a:r>
              <a:rPr lang="en-US" altLang="zh-CN" sz="2400" dirty="0" smtClean="0">
                <a:ea typeface="vivo type CN简 Light" panose="02000400000000000000"/>
              </a:rPr>
              <a:t>MongoDB</a:t>
            </a:r>
            <a:r>
              <a:rPr lang="zh-CN" altLang="en-US" sz="2400" dirty="0" smtClean="0">
                <a:ea typeface="vivo type CN简 Light" panose="02000400000000000000"/>
              </a:rPr>
              <a:t>、</a:t>
            </a:r>
            <a:r>
              <a:rPr lang="en-US" altLang="zh-CN" sz="2400" dirty="0" smtClean="0">
                <a:ea typeface="vivo type CN简 Light" panose="02000400000000000000"/>
              </a:rPr>
              <a:t>Zookeeper</a:t>
            </a:r>
            <a:r>
              <a:rPr lang="zh-CN" altLang="en-US" sz="2400" dirty="0" smtClean="0">
                <a:ea typeface="vivo type CN简 Light" panose="02000400000000000000"/>
              </a:rPr>
              <a:t>、</a:t>
            </a:r>
            <a:r>
              <a:rPr lang="en-US" altLang="zh-CN" sz="2400" dirty="0" smtClean="0">
                <a:ea typeface="vivo type CN简 Light" panose="02000400000000000000"/>
              </a:rPr>
              <a:t>Dubbo…</a:t>
            </a:r>
            <a:endParaRPr lang="zh-CN" altLang="en-US" sz="24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992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6860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6076" y="572877"/>
            <a:ext cx="71601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vivo Bold" panose="00000800000000000000" pitchFamily="2" charset="0"/>
                <a:ea typeface="vivo type CN简 Light" panose="02000400000000000000"/>
              </a:rPr>
              <a:t>THANK</a:t>
            </a:r>
          </a:p>
          <a:p>
            <a:r>
              <a:rPr lang="en-US" altLang="zh-CN" sz="11500" dirty="0" smtClean="0">
                <a:solidFill>
                  <a:schemeClr val="bg1"/>
                </a:solidFill>
                <a:latin typeface="vivo Bold" panose="00000800000000000000" pitchFamily="2" charset="0"/>
                <a:ea typeface="vivo type CN简 Light" panose="02000400000000000000"/>
              </a:rPr>
              <a:t>YOU</a:t>
            </a:r>
            <a:endParaRPr lang="zh-CN" altLang="en-US" sz="11500" dirty="0">
              <a:solidFill>
                <a:schemeClr val="bg1"/>
              </a:solidFill>
              <a:latin typeface="vivo Bold" panose="00000800000000000000" pitchFamily="2" charset="0"/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788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0" y="1264115"/>
            <a:ext cx="4177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ea typeface="vivo type CN简 Light" panose="02000400000000000000"/>
              </a:rPr>
              <a:t>CNN</a:t>
            </a:r>
            <a:r>
              <a:rPr lang="zh-CN" altLang="en-US" sz="2000" dirty="0" smtClean="0">
                <a:ea typeface="vivo type CN简 Light" panose="02000400000000000000"/>
              </a:rPr>
              <a:t>模型介绍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5" y="1921046"/>
            <a:ext cx="5038095" cy="35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145" y="2320049"/>
            <a:ext cx="6254073" cy="27867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5589" y="5692153"/>
            <a:ext cx="8818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计算机如何识别图片？ 红绿蓝三原色原理，每个颜色值的范围为</a:t>
            </a:r>
            <a:r>
              <a:rPr lang="en-US" altLang="zh-CN" sz="2000" dirty="0" smtClean="0">
                <a:ea typeface="vivo type CN简 Light" panose="02000400000000000000"/>
              </a:rPr>
              <a:t>0</a:t>
            </a:r>
            <a:r>
              <a:rPr lang="zh-CN" altLang="en-US" sz="2000" dirty="0" smtClean="0">
                <a:ea typeface="vivo type CN简 Light" panose="02000400000000000000"/>
              </a:rPr>
              <a:t>至</a:t>
            </a:r>
            <a:r>
              <a:rPr lang="en-US" altLang="zh-CN" sz="2000" dirty="0" smtClean="0">
                <a:ea typeface="vivo type CN简 Light" panose="02000400000000000000"/>
              </a:rPr>
              <a:t>255</a:t>
            </a:r>
            <a:endParaRPr lang="zh-CN" altLang="en-US" sz="20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61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0" y="1264115"/>
            <a:ext cx="41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Convolution Layer</a:t>
            </a:r>
            <a:r>
              <a:rPr lang="zh-CN" altLang="en-US" sz="2400" dirty="0">
                <a:ea typeface="vivo type CN简 Light" panose="02000400000000000000"/>
              </a:rPr>
              <a:t> </a:t>
            </a:r>
            <a:r>
              <a:rPr lang="zh-CN" altLang="en-US" sz="2400" dirty="0" smtClean="0">
                <a:ea typeface="vivo type CN简 Light" panose="02000400000000000000"/>
              </a:rPr>
              <a:t>卷积层</a:t>
            </a:r>
            <a:endParaRPr lang="zh-CN" altLang="en-US" sz="2400" dirty="0">
              <a:ea typeface="vivo type CN简 Light" panose="0200040000000000000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90" y="2796410"/>
            <a:ext cx="4757090" cy="20516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5590" y="2112072"/>
            <a:ext cx="785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将原始的图片与特定的</a:t>
            </a:r>
            <a:r>
              <a:rPr lang="en-US" altLang="zh-CN" sz="2000" dirty="0" smtClean="0">
                <a:ea typeface="vivo type CN简 Light" panose="02000400000000000000"/>
              </a:rPr>
              <a:t>Feature Detector</a:t>
            </a:r>
            <a:r>
              <a:rPr lang="zh-CN" altLang="en-US" sz="2000" dirty="0" smtClean="0">
                <a:ea typeface="vivo type CN简 Light" panose="02000400000000000000"/>
              </a:rPr>
              <a:t>做卷积运算，即相乘后相加。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127" y="3588589"/>
            <a:ext cx="5612724" cy="326941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5590" y="5023240"/>
            <a:ext cx="5661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每次移动一步，可以完成整张表的计算，如右图。</a:t>
            </a:r>
            <a:endParaRPr lang="zh-CN" altLang="en-US" sz="20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7854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0" y="1264115"/>
            <a:ext cx="41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Convolution Layer</a:t>
            </a:r>
            <a:r>
              <a:rPr lang="zh-CN" altLang="en-US" sz="2400" dirty="0">
                <a:ea typeface="vivo type CN简 Light" panose="02000400000000000000"/>
              </a:rPr>
              <a:t> </a:t>
            </a:r>
            <a:r>
              <a:rPr lang="zh-CN" altLang="en-US" sz="2400" dirty="0" smtClean="0">
                <a:ea typeface="vivo type CN简 Light" panose="02000400000000000000"/>
              </a:rPr>
              <a:t>卷积层</a:t>
            </a:r>
            <a:endParaRPr lang="zh-CN" altLang="en-US" sz="2400" dirty="0">
              <a:ea typeface="vivo type CN简 Light" panose="0200040000000000000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90" y="2365706"/>
            <a:ext cx="6056411" cy="27066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1730" y="1738940"/>
            <a:ext cx="646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可以生成许多随机的</a:t>
            </a:r>
            <a:r>
              <a:rPr lang="en-US" altLang="zh-CN" dirty="0" smtClean="0">
                <a:ea typeface="vivo type CN简 Light" panose="02000400000000000000"/>
              </a:rPr>
              <a:t>Feature Detector,</a:t>
            </a:r>
            <a:r>
              <a:rPr lang="zh-CN" altLang="en-US" dirty="0" smtClean="0">
                <a:ea typeface="vivo type CN简 Light" panose="02000400000000000000"/>
              </a:rPr>
              <a:t>萃取出当前图片的特征。（类似于人脑看到图片是什么东西也在根据形状推测）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590" y="5072332"/>
            <a:ext cx="447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激活函数 </a:t>
            </a:r>
            <a:r>
              <a:rPr lang="en-US" altLang="zh-CN" dirty="0" err="1" smtClean="0">
                <a:ea typeface="vivo type CN简 Light" panose="02000400000000000000"/>
              </a:rPr>
              <a:t>ReLU</a:t>
            </a:r>
            <a:r>
              <a:rPr lang="en-US" altLang="zh-CN" dirty="0">
                <a:ea typeface="vivo type CN简 Light" panose="02000400000000000000"/>
              </a:rPr>
              <a:t>:</a:t>
            </a:r>
            <a:r>
              <a:rPr lang="en-US" altLang="zh-CN" dirty="0" smtClean="0">
                <a:ea typeface="vivo type CN简 Light" panose="02000400000000000000"/>
              </a:rPr>
              <a:t> </a:t>
            </a:r>
            <a:r>
              <a:rPr lang="en-US" altLang="zh-CN" dirty="0">
                <a:ea typeface="vivo type CN简 Light" panose="02000400000000000000"/>
              </a:rPr>
              <a:t>f(x)=max(0,x)</a:t>
            </a:r>
            <a:r>
              <a:rPr lang="en-US" altLang="zh-CN" dirty="0" smtClean="0">
                <a:ea typeface="vivo type CN简 Light" panose="02000400000000000000"/>
              </a:rPr>
              <a:t> 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590" y="5523060"/>
            <a:ext cx="6463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vivo type CN简 Light" panose="02000400000000000000"/>
              </a:rPr>
              <a:t>激活函数将非线性特性引入到网络中。</a:t>
            </a:r>
            <a:endParaRPr lang="en-US" altLang="zh-CN" dirty="0" smtClean="0">
              <a:ea typeface="vivo type CN简 Light" panose="02000400000000000000"/>
            </a:endParaRPr>
          </a:p>
          <a:p>
            <a:r>
              <a:rPr lang="zh-CN" altLang="en-US" dirty="0" smtClean="0">
                <a:ea typeface="vivo type CN简 Light" panose="02000400000000000000"/>
              </a:rPr>
              <a:t>如果没有激活函数的每层就相当于矩阵相乘，就算叠加了很多层，也是矩阵相乘罢了。</a:t>
            </a:r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307" y="2796576"/>
            <a:ext cx="6103693" cy="202947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212347" y="4887666"/>
            <a:ext cx="2518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ea typeface="vivo type CN简 Light" panose="02000400000000000000"/>
              </a:rPr>
              <a:t>一些激活函数</a:t>
            </a:r>
            <a:endParaRPr lang="zh-CN" altLang="en-US" sz="16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694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0" y="1264115"/>
            <a:ext cx="41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Convolution Layer</a:t>
            </a:r>
            <a:r>
              <a:rPr lang="zh-CN" altLang="en-US" sz="2400" dirty="0">
                <a:ea typeface="vivo type CN简 Light" panose="02000400000000000000"/>
              </a:rPr>
              <a:t> </a:t>
            </a:r>
            <a:r>
              <a:rPr lang="zh-CN" altLang="en-US" sz="2400" dirty="0" smtClean="0">
                <a:ea typeface="vivo type CN简 Light" panose="02000400000000000000"/>
              </a:rPr>
              <a:t>卷积层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5575" y="1759596"/>
            <a:ext cx="41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e.g.</a:t>
            </a:r>
            <a:endParaRPr lang="zh-CN" altLang="en-US" sz="2400" dirty="0">
              <a:ea typeface="vivo type CN简 Light" panose="0200040000000000000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52" y="2827633"/>
            <a:ext cx="3352987" cy="147749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16076" y="2424812"/>
            <a:ext cx="2327988" cy="40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想要识别的曲线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000" y="2852914"/>
            <a:ext cx="4287559" cy="142693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624685" y="2452804"/>
            <a:ext cx="293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乘积得到很大的数</a:t>
            </a:r>
            <a:r>
              <a:rPr lang="en-US" altLang="zh-CN" sz="2000" dirty="0" smtClean="0">
                <a:ea typeface="vivo type CN简 Light" panose="02000400000000000000"/>
              </a:rPr>
              <a:t>6000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559" y="2827633"/>
            <a:ext cx="4231053" cy="156639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36492" y="2424812"/>
            <a:ext cx="4177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卷积核移动到该位置</a:t>
            </a:r>
            <a:endParaRPr lang="zh-CN" altLang="en-US" sz="2000" dirty="0">
              <a:ea typeface="vivo type CN简 Light" panose="0200040000000000000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622" y="4604866"/>
            <a:ext cx="4901191" cy="175242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879088" y="5193128"/>
            <a:ext cx="2373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vivo type CN简 Light" panose="02000400000000000000"/>
              </a:rPr>
              <a:t>不匹配的时候乘积得到的数很小</a:t>
            </a:r>
            <a:endParaRPr lang="zh-CN" altLang="en-US" sz="20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4506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实习期工作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任务</a:t>
            </a:r>
            <a:r>
              <a:rPr lang="zh-CN" altLang="en-US" sz="2400" dirty="0" smtClean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及</a:t>
            </a:r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达成情况总结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590" y="1264115"/>
            <a:ext cx="41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ea typeface="vivo type CN简 Light" panose="02000400000000000000"/>
              </a:rPr>
              <a:t>Convolution Layer</a:t>
            </a:r>
            <a:r>
              <a:rPr lang="zh-CN" altLang="en-US" sz="2400" dirty="0">
                <a:ea typeface="vivo type CN简 Light" panose="02000400000000000000"/>
              </a:rPr>
              <a:t> </a:t>
            </a:r>
            <a:r>
              <a:rPr lang="zh-CN" altLang="en-US" sz="2400" dirty="0" smtClean="0">
                <a:ea typeface="vivo type CN简 Light" panose="02000400000000000000"/>
              </a:rPr>
              <a:t>卷积层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9" name="AutoShape 2" descr="https://upload-images.jianshu.io/upload_images/1531909-4063759e53c2bc5c.png?imageMogr2/auto-orient/strip%7CimageView2/2/w/8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vivo type CN简 Light" panose="0200040000000000000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4396"/>
            <a:ext cx="3762375" cy="4276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374" y="3397012"/>
            <a:ext cx="3807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解决方法：</a:t>
            </a:r>
            <a:endParaRPr lang="en-US" altLang="zh-CN" sz="2400" dirty="0" smtClean="0">
              <a:ea typeface="vivo type CN简 Light" panose="02000400000000000000"/>
            </a:endParaRPr>
          </a:p>
          <a:p>
            <a:r>
              <a:rPr lang="en-US" altLang="zh-CN" sz="2400" dirty="0" smtClean="0">
                <a:ea typeface="vivo type CN简 Light" panose="02000400000000000000"/>
              </a:rPr>
              <a:t>	</a:t>
            </a:r>
            <a:r>
              <a:rPr lang="zh-CN" altLang="en-US" sz="2400" dirty="0" smtClean="0">
                <a:ea typeface="vivo type CN简 Light" panose="02000400000000000000"/>
              </a:rPr>
              <a:t>使用填充来避免。</a:t>
            </a:r>
            <a:endParaRPr lang="zh-CN" altLang="en-US" sz="2400" dirty="0">
              <a:ea typeface="vivo type CN简 Light" panose="0200040000000000000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374" y="2035565"/>
            <a:ext cx="5888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ea typeface="vivo type CN简 Light" panose="02000400000000000000"/>
              </a:rPr>
              <a:t>卷积操作可能引出的问题：</a:t>
            </a:r>
            <a:endParaRPr lang="en-US" altLang="zh-CN" sz="2400" dirty="0" smtClean="0">
              <a:ea typeface="vivo type CN简 Light" panose="02000400000000000000"/>
            </a:endParaRPr>
          </a:p>
          <a:p>
            <a:r>
              <a:rPr lang="en-US" altLang="zh-CN" sz="2400" dirty="0">
                <a:ea typeface="vivo type CN简 Light" panose="02000400000000000000"/>
              </a:rPr>
              <a:t>	</a:t>
            </a:r>
            <a:r>
              <a:rPr lang="en-US" altLang="zh-CN" sz="2400" dirty="0" smtClean="0">
                <a:ea typeface="vivo type CN简 Light" panose="02000400000000000000"/>
              </a:rPr>
              <a:t>future map</a:t>
            </a:r>
            <a:r>
              <a:rPr lang="zh-CN" altLang="en-US" sz="2400" dirty="0" smtClean="0">
                <a:ea typeface="vivo type CN简 Light" panose="02000400000000000000"/>
              </a:rPr>
              <a:t>的大小始终小于输入；</a:t>
            </a:r>
            <a:r>
              <a:rPr lang="en-US" altLang="zh-CN" sz="2400" dirty="0">
                <a:ea typeface="vivo type CN简 Light" panose="02000400000000000000"/>
              </a:rPr>
              <a:t>	</a:t>
            </a:r>
            <a:r>
              <a:rPr lang="zh-CN" altLang="en-US" sz="2400" dirty="0" smtClean="0">
                <a:ea typeface="vivo type CN简 Light" panose="02000400000000000000"/>
              </a:rPr>
              <a:t>图像边界信息丢失；</a:t>
            </a:r>
            <a:endParaRPr lang="zh-CN" altLang="en-US" sz="2400" dirty="0">
              <a:ea typeface="vivo type CN简 Light" panose="02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905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3697</TotalTime>
  <Words>3196</Words>
  <Application>Microsoft Office PowerPoint</Application>
  <PresentationFormat>宽屏</PresentationFormat>
  <Paragraphs>399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vivo Bold</vt:lpstr>
      <vt:lpstr>vivo type CN简 Bold</vt:lpstr>
      <vt:lpstr>vivo type CN简 Light</vt:lpstr>
      <vt:lpstr>vivo type CN简 Regular</vt:lpstr>
      <vt:lpstr>宋体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邹丹</dc:creator>
  <cp:lastModifiedBy>许加运</cp:lastModifiedBy>
  <cp:revision>161</cp:revision>
  <dcterms:created xsi:type="dcterms:W3CDTF">2019-03-21T01:16:59Z</dcterms:created>
  <dcterms:modified xsi:type="dcterms:W3CDTF">2019-09-05T11:33:48Z</dcterms:modified>
</cp:coreProperties>
</file>